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Default Extension="emf" ContentType="image/x-emf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s/slide3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57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42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9.xml" ContentType="application/vnd.openxmlformats-officedocument.presentationml.slide+xml"/>
  <Override PartName="/ppt/slides/slide48.xml" ContentType="application/vnd.openxmlformats-officedocument.presentationml.slide+xml"/>
  <Override PartName="/ppt/slides/slide47.xml" ContentType="application/vnd.openxmlformats-officedocument.presentationml.slide+xml"/>
  <Override PartName="/ppt/slides/slide46.xml" ContentType="application/vnd.openxmlformats-officedocument.presentationml.slide+xml"/>
  <Override PartName="/ppt/slides/slide33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4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slideLayouts/slideLayout9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5.xml" ContentType="application/vnd.openxmlformats-officedocument.presentationml.notesSlide+xml"/>
  <Override PartName="/ppt/slideLayouts/slideLayout8.xml" ContentType="application/vnd.openxmlformats-officedocument.presentationml.slideLayout+xml"/>
  <Override PartName="/ppt/notesSlides/notesSlide16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7.xml" ContentType="application/vnd.openxmlformats-officedocument.presentationml.slideLayout+xml"/>
  <Override PartName="/ppt/notesSlides/notesSlide21.xml" ContentType="application/vnd.openxmlformats-officedocument.presentationml.notesSlide+xml"/>
  <Override PartName="/ppt/slideLayouts/slideLayout6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20.xml" ContentType="application/vnd.openxmlformats-officedocument.presentationml.notesSlide+xml"/>
  <Override PartName="/ppt/slideLayouts/slideLayout5.xml" ContentType="application/vnd.openxmlformats-officedocument.presentationml.slideLayout+xml"/>
  <Override PartName="/ppt/notesSlides/notesSlide19.xml" ContentType="application/vnd.openxmlformats-officedocument.presentationml.notesSlide+xml"/>
  <Override PartName="/ppt/notesSlides/notesSlide17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9" r:id="rId1"/>
  </p:sldMasterIdLst>
  <p:notesMasterIdLst>
    <p:notesMasterId r:id="rId59"/>
  </p:notesMasterIdLst>
  <p:handoutMasterIdLst>
    <p:handoutMasterId r:id="rId60"/>
  </p:handoutMasterIdLst>
  <p:sldIdLst>
    <p:sldId id="256" r:id="rId2"/>
    <p:sldId id="262" r:id="rId3"/>
    <p:sldId id="260" r:id="rId4"/>
    <p:sldId id="259" r:id="rId5"/>
    <p:sldId id="299" r:id="rId6"/>
    <p:sldId id="300" r:id="rId7"/>
    <p:sldId id="301" r:id="rId8"/>
    <p:sldId id="292" r:id="rId9"/>
    <p:sldId id="284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310" r:id="rId18"/>
    <p:sldId id="311" r:id="rId19"/>
    <p:sldId id="312" r:id="rId20"/>
    <p:sldId id="313" r:id="rId21"/>
    <p:sldId id="314" r:id="rId22"/>
    <p:sldId id="294" r:id="rId23"/>
    <p:sldId id="315" r:id="rId24"/>
    <p:sldId id="285" r:id="rId25"/>
    <p:sldId id="302" r:id="rId26"/>
    <p:sldId id="295" r:id="rId27"/>
    <p:sldId id="286" r:id="rId28"/>
    <p:sldId id="289" r:id="rId29"/>
    <p:sldId id="291" r:id="rId30"/>
    <p:sldId id="293" r:id="rId31"/>
    <p:sldId id="290" r:id="rId32"/>
    <p:sldId id="261" r:id="rId33"/>
    <p:sldId id="263" r:id="rId34"/>
    <p:sldId id="264" r:id="rId35"/>
    <p:sldId id="265" r:id="rId36"/>
    <p:sldId id="266" r:id="rId37"/>
    <p:sldId id="267" r:id="rId38"/>
    <p:sldId id="268" r:id="rId39"/>
    <p:sldId id="269" r:id="rId40"/>
    <p:sldId id="270" r:id="rId41"/>
    <p:sldId id="271" r:id="rId42"/>
    <p:sldId id="272" r:id="rId43"/>
    <p:sldId id="273" r:id="rId44"/>
    <p:sldId id="274" r:id="rId45"/>
    <p:sldId id="275" r:id="rId46"/>
    <p:sldId id="276" r:id="rId47"/>
    <p:sldId id="277" r:id="rId48"/>
    <p:sldId id="278" r:id="rId49"/>
    <p:sldId id="279" r:id="rId50"/>
    <p:sldId id="280" r:id="rId51"/>
    <p:sldId id="281" r:id="rId52"/>
    <p:sldId id="282" r:id="rId53"/>
    <p:sldId id="283" r:id="rId54"/>
    <p:sldId id="296" r:id="rId55"/>
    <p:sldId id="288" r:id="rId56"/>
    <p:sldId id="298" r:id="rId57"/>
    <p:sldId id="297" r:id="rId5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712" autoAdjust="0"/>
    <p:restoredTop sz="94146" autoAdjust="0"/>
  </p:normalViewPr>
  <p:slideViewPr>
    <p:cSldViewPr snapToGrid="0" snapToObjects="1" showGuides="1">
      <p:cViewPr>
        <p:scale>
          <a:sx n="112" d="100"/>
          <a:sy n="112" d="100"/>
        </p:scale>
        <p:origin x="-312" y="-80"/>
      </p:cViewPr>
      <p:guideLst>
        <p:guide orient="horz" pos="3862"/>
        <p:guide pos="504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2" d="100"/>
          <a:sy n="82" d="100"/>
        </p:scale>
        <p:origin x="-3928" y="-12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63" Type="http://schemas.openxmlformats.org/officeDocument/2006/relationships/viewProps" Target="viewProps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34" Type="http://schemas.openxmlformats.org/officeDocument/2006/relationships/slide" Target="slides/slide33.xml"/><Relationship Id="rId21" Type="http://schemas.openxmlformats.org/officeDocument/2006/relationships/slide" Target="slides/slide20.xml"/><Relationship Id="rId68" Type="http://schemas.openxmlformats.org/officeDocument/2006/relationships/customXml" Target="../customXml/item3.xml"/><Relationship Id="rId7" Type="http://schemas.openxmlformats.org/officeDocument/2006/relationships/slide" Target="slides/slide6.xml"/><Relationship Id="rId16" Type="http://schemas.openxmlformats.org/officeDocument/2006/relationships/slide" Target="slides/slide15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24" Type="http://schemas.openxmlformats.org/officeDocument/2006/relationships/slide" Target="slides/slide23.xml"/><Relationship Id="rId11" Type="http://schemas.openxmlformats.org/officeDocument/2006/relationships/slide" Target="slides/slide10.xml"/><Relationship Id="rId66" Type="http://schemas.openxmlformats.org/officeDocument/2006/relationships/customXml" Target="../customXml/item1.xml"/><Relationship Id="rId5" Type="http://schemas.openxmlformats.org/officeDocument/2006/relationships/slide" Target="slides/slide4.xml"/><Relationship Id="rId61" Type="http://schemas.openxmlformats.org/officeDocument/2006/relationships/printerSettings" Target="printerSettings/printerSettings1.bin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64" Type="http://schemas.openxmlformats.org/officeDocument/2006/relationships/theme" Target="theme/theme1.xml"/><Relationship Id="rId56" Type="http://schemas.openxmlformats.org/officeDocument/2006/relationships/slide" Target="slides/slide55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51" Type="http://schemas.openxmlformats.org/officeDocument/2006/relationships/slide" Target="slides/slide50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7" Type="http://schemas.openxmlformats.org/officeDocument/2006/relationships/slide" Target="slides/slide16.xml"/><Relationship Id="rId59" Type="http://schemas.openxmlformats.org/officeDocument/2006/relationships/notesMaster" Target="notesMasters/notesMaster1.xml"/><Relationship Id="rId46" Type="http://schemas.openxmlformats.org/officeDocument/2006/relationships/slide" Target="slides/slide45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5" Type="http://schemas.openxmlformats.org/officeDocument/2006/relationships/slide" Target="slides/slide24.xml"/><Relationship Id="rId12" Type="http://schemas.openxmlformats.org/officeDocument/2006/relationships/slide" Target="slides/slide11.xml"/><Relationship Id="rId67" Type="http://schemas.openxmlformats.org/officeDocument/2006/relationships/customXml" Target="../customXml/item2.xml"/><Relationship Id="rId54" Type="http://schemas.openxmlformats.org/officeDocument/2006/relationships/slide" Target="slides/slide53.xml"/><Relationship Id="rId41" Type="http://schemas.openxmlformats.org/officeDocument/2006/relationships/slide" Target="slides/slide40.xml"/><Relationship Id="rId20" Type="http://schemas.openxmlformats.org/officeDocument/2006/relationships/slide" Target="slides/slide19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57" Type="http://schemas.openxmlformats.org/officeDocument/2006/relationships/slide" Target="slides/slide56.xml"/><Relationship Id="rId49" Type="http://schemas.openxmlformats.org/officeDocument/2006/relationships/slide" Target="slides/slide48.xml"/><Relationship Id="rId36" Type="http://schemas.openxmlformats.org/officeDocument/2006/relationships/slide" Target="slides/slide3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65" Type="http://schemas.openxmlformats.org/officeDocument/2006/relationships/tableStyles" Target="tableStyles.xml"/><Relationship Id="rId52" Type="http://schemas.openxmlformats.org/officeDocument/2006/relationships/slide" Target="slides/slide51.xml"/><Relationship Id="rId44" Type="http://schemas.openxmlformats.org/officeDocument/2006/relationships/slide" Target="slides/slide43.xml"/><Relationship Id="rId31" Type="http://schemas.openxmlformats.org/officeDocument/2006/relationships/slide" Target="slides/slide30.xml"/><Relationship Id="rId60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5D8A1-0FEB-1745-92BF-8BFD097DC454}" type="datetimeFigureOut">
              <a:rPr lang="en-US" smtClean="0"/>
              <a:t>2/20/14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9488A-5EA9-2642-9AC4-73E6656A4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20941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21BD16-B2B8-E34B-B06A-F3CE6EA259DA}" type="datetimeFigureOut">
              <a:rPr lang="en-US" smtClean="0"/>
              <a:t>2/20/14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C9D241-15EB-224F-8A08-9655862D77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59888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pppdc9prd0xn.corp.intuit.net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75C9C0-8C39-1A48-A989-60CDE70C224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7470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88" name="Shape 1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194" name="Shape 19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200" name="Shape 20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14" name="Shape 2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21" name="Shape 22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28" name="Shape 22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Presentation is located at: http://</a:t>
            </a:r>
            <a:r>
              <a:rPr lang="en-US" dirty="0" err="1" smtClean="0"/>
              <a:t>slid.es</a:t>
            </a:r>
            <a:r>
              <a:rPr lang="en-US" dirty="0" smtClean="0"/>
              <a:t>/</a:t>
            </a:r>
            <a:r>
              <a:rPr lang="en-US" dirty="0" err="1" smtClean="0"/>
              <a:t>clarence</a:t>
            </a:r>
            <a:r>
              <a:rPr lang="en-US" dirty="0" smtClean="0"/>
              <a:t>/node-</a:t>
            </a:r>
            <a:r>
              <a:rPr lang="en-US" dirty="0" err="1" smtClean="0"/>
              <a:t>js</a:t>
            </a:r>
            <a:r>
              <a:rPr lang="en-US" dirty="0" smtClean="0"/>
              <a:t>-intuit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C9D241-15EB-224F-8A08-9655862D77D0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3212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dt" idx="10"/>
          </p:nvPr>
        </p:nvSpPr>
        <p:spPr>
          <a:xfrm>
            <a:off x="452437" y="6542087"/>
            <a:ext cx="2136900" cy="20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gradFill flip="none" rotWithShape="1">
          <a:gsLst>
            <a:gs pos="0">
              <a:schemeClr val="tx2">
                <a:lumMod val="50000"/>
                <a:alpha val="79000"/>
              </a:schemeClr>
            </a:gs>
            <a:gs pos="100000">
              <a:schemeClr val="accent2">
                <a:lumMod val="5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199" y="3480659"/>
            <a:ext cx="8194943" cy="513443"/>
          </a:xfrm>
        </p:spPr>
        <p:txBody>
          <a:bodyPr anchor="b" anchorCtr="0">
            <a:norm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buFontTx/>
              <a:buNone/>
              <a:defRPr sz="2400" cap="all" baseline="0">
                <a:solidFill>
                  <a:schemeClr val="bg1"/>
                </a:solidFill>
                <a:latin typeface="Century Gothic"/>
                <a:cs typeface="Century Gothic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A SUBTITLE</a:t>
            </a:r>
            <a:endParaRPr lang="en-US" dirty="0"/>
          </a:p>
        </p:txBody>
      </p:sp>
      <p:pic>
        <p:nvPicPr>
          <p:cNvPr id="11" name="Picture 10" descr="intuit_w_r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363341"/>
            <a:ext cx="787400" cy="229712"/>
          </a:xfrm>
          <a:prstGeom prst="rect">
            <a:avLst/>
          </a:prstGeom>
        </p:spPr>
      </p:pic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20105"/>
            <a:ext cx="4951807" cy="601809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buFontTx/>
              <a:buNone/>
              <a:defRPr sz="1400" cap="all">
                <a:solidFill>
                  <a:schemeClr val="bg1"/>
                </a:solidFill>
                <a:latin typeface="Century Gothic"/>
                <a:cs typeface="Century Gothic"/>
              </a:defRPr>
            </a:lvl1pPr>
            <a:lvl2pPr marL="457176" indent="0">
              <a:buFontTx/>
              <a:buNone/>
              <a:defRPr sz="1400">
                <a:solidFill>
                  <a:schemeClr val="bg1"/>
                </a:solidFill>
              </a:defRPr>
            </a:lvl2pPr>
            <a:lvl3pPr marL="914354" indent="0">
              <a:buFontTx/>
              <a:buNone/>
              <a:defRPr sz="1400">
                <a:solidFill>
                  <a:schemeClr val="bg1"/>
                </a:solidFill>
              </a:defRPr>
            </a:lvl3pPr>
            <a:lvl4pPr marL="1371530" indent="0">
              <a:buFontTx/>
              <a:buNone/>
              <a:defRPr sz="1400">
                <a:solidFill>
                  <a:schemeClr val="bg1"/>
                </a:solidFill>
              </a:defRPr>
            </a:lvl4pPr>
            <a:lvl5pPr marL="1828707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add Authors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57199" y="739047"/>
            <a:ext cx="8194943" cy="2741612"/>
          </a:xfrm>
        </p:spPr>
        <p:txBody>
          <a:bodyPr anchor="b" anchorCtr="0">
            <a:normAutofit/>
          </a:bodyPr>
          <a:lstStyle>
            <a:lvl1pPr algn="l">
              <a:lnSpc>
                <a:spcPts val="7000"/>
              </a:lnSpc>
              <a:spcBef>
                <a:spcPts val="0"/>
              </a:spcBef>
              <a:defRPr sz="6000" b="0" cap="all" baseline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 dirty="0" smtClean="0"/>
              <a:t>Click to Add a</a:t>
            </a:r>
            <a:br>
              <a:rPr lang="en-US" dirty="0" smtClean="0"/>
            </a:br>
            <a:r>
              <a:rPr lang="en-US" dirty="0" smtClean="0"/>
              <a:t>Two to three line title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7"/>
          </p:nvPr>
        </p:nvSpPr>
        <p:spPr>
          <a:xfrm>
            <a:off x="457200" y="4454980"/>
            <a:ext cx="2133600" cy="365125"/>
          </a:xfrm>
          <a:prstGeom prst="rect">
            <a:avLst/>
          </a:prstGeom>
        </p:spPr>
        <p:txBody>
          <a:bodyPr lIns="0" tIns="0" rIns="0" bIns="0" anchor="t" anchorCtr="0"/>
          <a:lstStyle>
            <a:lvl1pPr>
              <a:defRPr sz="1400" cap="all" baseline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fld id="{F0CE33C1-4B7C-1F4D-B7A2-649272DA394B}" type="datetime4">
              <a:rPr lang="en-US" smtClean="0"/>
              <a:pPr/>
              <a:t>February 20, 2014</a:t>
            </a:fld>
            <a:endParaRPr lang="en-US" dirty="0"/>
          </a:p>
        </p:txBody>
      </p:sp>
      <p:pic>
        <p:nvPicPr>
          <p:cNvPr id="20" name="Picture 19" descr="robot_juggle.png"/>
          <p:cNvPicPr>
            <a:picLocks noChangeAspect="1"/>
          </p:cNvPicPr>
          <p:nvPr userDrawn="1"/>
        </p:nvPicPr>
        <p:blipFill>
          <a:blip r:embed="rId3">
            <a:grayscl/>
            <a:alphaModFix amt="58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9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3027" y="3583229"/>
            <a:ext cx="3249168" cy="3267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473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098675"/>
            <a:ext cx="8229600" cy="4027488"/>
          </a:xfrm>
        </p:spPr>
        <p:txBody>
          <a:bodyPr/>
          <a:lstStyle/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Front End Engineering Summit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52500"/>
            <a:ext cx="8229600" cy="1143000"/>
          </a:xfrm>
        </p:spPr>
        <p:txBody>
          <a:bodyPr anchor="ctr" anchorCtr="0">
            <a:noAutofit/>
          </a:bodyPr>
          <a:lstStyle>
            <a:lvl1pPr marL="0" algn="l">
              <a:lnSpc>
                <a:spcPts val="2400"/>
              </a:lnSpc>
              <a:spcBef>
                <a:spcPts val="0"/>
              </a:spcBef>
              <a:buFontTx/>
              <a:buNone/>
              <a:defRPr sz="2400" cap="all">
                <a:solidFill>
                  <a:schemeClr val="tx2">
                    <a:lumMod val="75000"/>
                  </a:schemeClr>
                </a:solidFill>
              </a:defRPr>
            </a:lvl1pPr>
            <a:lvl2pPr marL="0" algn="l">
              <a:lnSpc>
                <a:spcPts val="2400"/>
              </a:lnSpc>
              <a:spcBef>
                <a:spcPts val="0"/>
              </a:spcBef>
              <a:buFontTx/>
              <a:buNone/>
              <a:defRPr sz="2400" cap="all">
                <a:solidFill>
                  <a:schemeClr val="tx1"/>
                </a:solidFill>
              </a:defRPr>
            </a:lvl2pPr>
            <a:lvl3pPr marL="0" algn="l">
              <a:lnSpc>
                <a:spcPts val="2400"/>
              </a:lnSpc>
              <a:spcBef>
                <a:spcPts val="0"/>
              </a:spcBef>
              <a:buFontTx/>
              <a:buNone/>
              <a:defRPr sz="2400" cap="all">
                <a:solidFill>
                  <a:schemeClr val="tx1"/>
                </a:solidFill>
              </a:defRPr>
            </a:lvl3pPr>
            <a:lvl4pPr marL="0" algn="l">
              <a:lnSpc>
                <a:spcPts val="2400"/>
              </a:lnSpc>
              <a:spcBef>
                <a:spcPts val="0"/>
              </a:spcBef>
              <a:buFontTx/>
              <a:buNone/>
              <a:defRPr sz="2400" cap="all">
                <a:solidFill>
                  <a:schemeClr val="tx1"/>
                </a:solidFill>
              </a:defRPr>
            </a:lvl4pPr>
            <a:lvl5pPr marL="0" algn="l">
              <a:lnSpc>
                <a:spcPts val="2400"/>
              </a:lnSpc>
              <a:spcBef>
                <a:spcPts val="0"/>
              </a:spcBef>
              <a:buFontTx/>
              <a:buNone/>
              <a:defRPr sz="2400" cap="all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add a headline</a:t>
            </a:r>
          </a:p>
        </p:txBody>
      </p:sp>
    </p:spTree>
    <p:extLst>
      <p:ext uri="{BB962C8B-B14F-4D97-AF65-F5344CB8AC3E}">
        <p14:creationId xmlns:p14="http://schemas.microsoft.com/office/powerpoint/2010/main" val="2242383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Blue">
    <p:bg>
      <p:bgPr>
        <a:gradFill flip="none" rotWithShape="1">
          <a:gsLst>
            <a:gs pos="0">
              <a:schemeClr val="tx2">
                <a:lumMod val="50000"/>
              </a:schemeClr>
            </a:gs>
            <a:gs pos="100000">
              <a:schemeClr val="tx2">
                <a:lumMod val="75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94388"/>
            <a:ext cx="8231188" cy="2246844"/>
          </a:xfrm>
        </p:spPr>
        <p:txBody>
          <a:bodyPr anchor="t" anchorCtr="0">
            <a:noAutofit/>
          </a:bodyPr>
          <a:lstStyle>
            <a:lvl1pPr algn="r">
              <a:lnSpc>
                <a:spcPts val="6000"/>
              </a:lnSpc>
              <a:defRPr sz="6000" b="0" baseline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r>
              <a:rPr lang="en-US" dirty="0" smtClean="0"/>
              <a:t>Click to add a two to three line section title</a:t>
            </a:r>
            <a:endParaRPr lang="en-US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1614106"/>
            <a:ext cx="8231188" cy="462810"/>
          </a:xfrm>
        </p:spPr>
        <p:txBody>
          <a:bodyPr anchor="b" anchorCtr="0">
            <a:normAutofit/>
          </a:bodyPr>
          <a:lstStyle>
            <a:lvl1pPr marL="0" indent="0" algn="r">
              <a:lnSpc>
                <a:spcPts val="2400"/>
              </a:lnSpc>
              <a:spcBef>
                <a:spcPts val="0"/>
              </a:spcBef>
              <a:buFontTx/>
              <a:buNone/>
              <a:defRPr sz="2400" cap="all" baseline="0">
                <a:solidFill>
                  <a:schemeClr val="bg1"/>
                </a:solidFill>
                <a:latin typeface="Century Gothic"/>
                <a:cs typeface="Century Gothic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section modifier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alphaModFix/>
          </a:blip>
          <a:stretch>
            <a:fillRect/>
          </a:stretch>
        </p:blipFill>
        <p:spPr>
          <a:xfrm>
            <a:off x="5295611" y="5929905"/>
            <a:ext cx="3392777" cy="650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187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Gray">
    <p:bg>
      <p:bgPr>
        <a:gradFill flip="none" rotWithShape="1">
          <a:gsLst>
            <a:gs pos="0">
              <a:schemeClr val="tx1">
                <a:lumMod val="75000"/>
              </a:schemeClr>
            </a:gs>
            <a:gs pos="100000">
              <a:schemeClr val="tx1">
                <a:lumMod val="60000"/>
                <a:lumOff val="4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94388"/>
            <a:ext cx="8231188" cy="2246844"/>
          </a:xfrm>
        </p:spPr>
        <p:txBody>
          <a:bodyPr anchor="t" anchorCtr="0">
            <a:noAutofit/>
          </a:bodyPr>
          <a:lstStyle>
            <a:lvl1pPr algn="r">
              <a:lnSpc>
                <a:spcPts val="6000"/>
              </a:lnSpc>
              <a:defRPr sz="6000" b="0" baseline="0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r>
              <a:rPr lang="en-US" dirty="0" smtClean="0"/>
              <a:t>Click to add a two to three line section title</a:t>
            </a:r>
            <a:endParaRPr lang="en-US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1614106"/>
            <a:ext cx="8231188" cy="462810"/>
          </a:xfrm>
        </p:spPr>
        <p:txBody>
          <a:bodyPr anchor="b" anchorCtr="0">
            <a:normAutofit/>
          </a:bodyPr>
          <a:lstStyle>
            <a:lvl1pPr marL="0" indent="0" algn="r">
              <a:lnSpc>
                <a:spcPts val="2400"/>
              </a:lnSpc>
              <a:spcBef>
                <a:spcPts val="0"/>
              </a:spcBef>
              <a:buFontTx/>
              <a:buNone/>
              <a:defRPr sz="2400" cap="all" baseline="0">
                <a:solidFill>
                  <a:schemeClr val="bg1"/>
                </a:solidFill>
                <a:latin typeface="Century Gothic"/>
                <a:cs typeface="Century Gothic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section modifier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alphaModFix/>
          </a:blip>
          <a:stretch>
            <a:fillRect/>
          </a:stretch>
        </p:blipFill>
        <p:spPr>
          <a:xfrm>
            <a:off x="5295611" y="5929905"/>
            <a:ext cx="3392777" cy="650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5200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76338"/>
            <a:ext cx="8229600" cy="300987"/>
          </a:xfrm>
        </p:spPr>
        <p:txBody>
          <a:bodyPr/>
          <a:lstStyle>
            <a:lvl1pPr>
              <a:defRPr>
                <a:latin typeface="Century Gothic"/>
                <a:cs typeface="Century Gothic"/>
              </a:defRPr>
            </a:lvl1pPr>
          </a:lstStyle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1" y="2105025"/>
            <a:ext cx="4067314" cy="4021138"/>
          </a:xfrm>
        </p:spPr>
        <p:txBody>
          <a:bodyPr>
            <a:normAutofit/>
          </a:bodyPr>
          <a:lstStyle>
            <a:lvl1pPr>
              <a:defRPr sz="1800">
                <a:latin typeface="Century Gothic"/>
                <a:cs typeface="Century Gothic"/>
              </a:defRPr>
            </a:lvl1pPr>
            <a:lvl2pPr>
              <a:defRPr sz="16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24514" y="2105025"/>
            <a:ext cx="4162285" cy="4021138"/>
          </a:xfrm>
        </p:spPr>
        <p:txBody>
          <a:bodyPr>
            <a:normAutofit/>
          </a:bodyPr>
          <a:lstStyle>
            <a:lvl1pPr>
              <a:defRPr sz="1800">
                <a:latin typeface="Century Gothic"/>
                <a:cs typeface="Century Gothic"/>
              </a:defRPr>
            </a:lvl1pPr>
            <a:lvl2pPr>
              <a:defRPr sz="16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/>
            </a:lvl1pPr>
          </a:lstStyle>
          <a:p>
            <a:r>
              <a:rPr lang="en-US" dirty="0" smtClean="0"/>
              <a:t>Front End Engineering Summit 2014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52500"/>
            <a:ext cx="8229600" cy="1143000"/>
          </a:xfrm>
        </p:spPr>
        <p:txBody>
          <a:bodyPr anchor="ctr" anchorCtr="0">
            <a:noAutofit/>
          </a:bodyPr>
          <a:lstStyle>
            <a:lvl1pPr marL="0" algn="l">
              <a:lnSpc>
                <a:spcPts val="2400"/>
              </a:lnSpc>
              <a:spcBef>
                <a:spcPts val="0"/>
              </a:spcBef>
              <a:buFontTx/>
              <a:buNone/>
              <a:defRPr sz="2400" cap="all" baseline="0">
                <a:solidFill>
                  <a:srgbClr val="00729A"/>
                </a:solidFill>
                <a:latin typeface="Century Gothic"/>
                <a:cs typeface="Century Gothic"/>
              </a:defRPr>
            </a:lvl1pPr>
            <a:lvl2pPr marL="0" algn="l">
              <a:lnSpc>
                <a:spcPts val="2400"/>
              </a:lnSpc>
              <a:spcBef>
                <a:spcPts val="0"/>
              </a:spcBef>
              <a:buFontTx/>
              <a:buNone/>
              <a:defRPr sz="2400" cap="all">
                <a:solidFill>
                  <a:schemeClr val="tx1"/>
                </a:solidFill>
              </a:defRPr>
            </a:lvl2pPr>
            <a:lvl3pPr marL="0" algn="l">
              <a:lnSpc>
                <a:spcPts val="2400"/>
              </a:lnSpc>
              <a:spcBef>
                <a:spcPts val="0"/>
              </a:spcBef>
              <a:buFontTx/>
              <a:buNone/>
              <a:defRPr sz="2400" cap="all">
                <a:solidFill>
                  <a:schemeClr val="tx1"/>
                </a:solidFill>
              </a:defRPr>
            </a:lvl3pPr>
            <a:lvl4pPr marL="0" algn="l">
              <a:lnSpc>
                <a:spcPts val="2400"/>
              </a:lnSpc>
              <a:spcBef>
                <a:spcPts val="0"/>
              </a:spcBef>
              <a:buFontTx/>
              <a:buNone/>
              <a:defRPr sz="2400" cap="all">
                <a:solidFill>
                  <a:schemeClr val="tx1"/>
                </a:solidFill>
              </a:defRPr>
            </a:lvl4pPr>
            <a:lvl5pPr marL="0" algn="l">
              <a:lnSpc>
                <a:spcPts val="2400"/>
              </a:lnSpc>
              <a:spcBef>
                <a:spcPts val="0"/>
              </a:spcBef>
              <a:buFontTx/>
              <a:buNone/>
              <a:defRPr sz="2400" cap="all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add headline</a:t>
            </a:r>
          </a:p>
        </p:txBody>
      </p:sp>
    </p:spTree>
    <p:extLst>
      <p:ext uri="{BB962C8B-B14F-4D97-AF65-F5344CB8AC3E}">
        <p14:creationId xmlns:p14="http://schemas.microsoft.com/office/powerpoint/2010/main" val="2088128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Front End Engineering Summit 2014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Add A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898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/>
        </p:nvSpPr>
        <p:spPr>
          <a:xfrm>
            <a:off x="0" y="0"/>
            <a:ext cx="9144000" cy="469139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endParaRPr/>
          </a:p>
        </p:txBody>
      </p:sp>
      <p:cxnSp>
        <p:nvCxnSpPr>
          <p:cNvPr id="9" name="Shape 9"/>
          <p:cNvCxnSpPr/>
          <p:nvPr/>
        </p:nvCxnSpPr>
        <p:spPr>
          <a:xfrm>
            <a:off x="0" y="4662139"/>
            <a:ext cx="9144000" cy="0"/>
          </a:xfrm>
          <a:prstGeom prst="straightConnector1">
            <a:avLst/>
          </a:prstGeom>
          <a:noFill/>
          <a:ln w="57150" cap="flat">
            <a:solidFill>
              <a:srgbClr val="000000">
                <a:alpha val="14509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685800" y="2490375"/>
            <a:ext cx="7772400" cy="219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/>
            </a:lvl1pPr>
            <a:lvl2pPr marL="0" marR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/>
            </a:lvl2pPr>
            <a:lvl3pPr marL="0" marR="0" indent="45720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/>
            </a:lvl3pPr>
            <a:lvl4pPr marL="0" marR="0" indent="45720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/>
            </a:lvl4pPr>
            <a:lvl5pPr marL="0" marR="0" indent="45720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/>
            </a:lvl5pPr>
            <a:lvl6pPr marL="0" marR="0" indent="45720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/>
            </a:lvl6pPr>
            <a:lvl7pPr marL="0" marR="0" indent="45720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/>
            </a:lvl7pPr>
            <a:lvl8pPr marL="0" marR="0" indent="45720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/>
            </a:lvl8pPr>
            <a:lvl9pPr marL="0" marR="0" indent="45720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685800" y="4836035"/>
            <a:ext cx="7772400" cy="10325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/>
            </a:lvl1pPr>
            <a:lvl2pPr marL="0" marR="0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/>
            </a:lvl2pPr>
            <a:lvl3pPr marL="0" marR="0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/>
            </a:lvl3pPr>
            <a:lvl4pPr marL="0" marR="0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/>
            </a:lvl4pPr>
            <a:lvl5pPr marL="0" marR="0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/>
            </a:lvl5pPr>
            <a:lvl6pPr marL="0" marR="0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/>
            </a:lvl6pPr>
            <a:lvl7pPr marL="0" marR="0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/>
            </a:lvl7pPr>
            <a:lvl8pPr marL="0" marR="0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/>
            </a:lvl8pPr>
            <a:lvl9pPr marL="0" marR="0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3476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0" y="0"/>
            <a:ext cx="9144000" cy="1532999"/>
          </a:xfrm>
          <a:prstGeom prst="rect">
            <a:avLst/>
          </a:prstGeom>
          <a:solidFill>
            <a:srgbClr val="2388DB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endParaRPr/>
          </a:p>
        </p:txBody>
      </p:sp>
      <p:cxnSp>
        <p:nvCxnSpPr>
          <p:cNvPr id="14" name="Shape 14"/>
          <p:cNvCxnSpPr/>
          <p:nvPr/>
        </p:nvCxnSpPr>
        <p:spPr>
          <a:xfrm>
            <a:off x="0" y="1503833"/>
            <a:ext cx="9144000" cy="0"/>
          </a:xfrm>
          <a:prstGeom prst="straightConnector1">
            <a:avLst/>
          </a:prstGeom>
          <a:noFill/>
          <a:ln w="57150" cap="flat">
            <a:solidFill>
              <a:srgbClr val="000000">
                <a:alpha val="14509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Shape 1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33843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50850" y="379412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spcAft>
                <a:spcPts val="0"/>
              </a:spcAft>
              <a:defRPr/>
            </a:lvl1pPr>
            <a:lvl2pPr algn="l" rtl="0">
              <a:spcBef>
                <a:spcPts val="0"/>
              </a:spcBef>
              <a:spcAft>
                <a:spcPts val="0"/>
              </a:spcAft>
              <a:defRPr/>
            </a:lvl2pPr>
            <a:lvl3pPr algn="l" rtl="0">
              <a:spcBef>
                <a:spcPts val="0"/>
              </a:spcBef>
              <a:spcAft>
                <a:spcPts val="0"/>
              </a:spcAft>
              <a:defRPr/>
            </a:lvl3pPr>
            <a:lvl4pPr algn="l" rtl="0">
              <a:spcBef>
                <a:spcPts val="0"/>
              </a:spcBef>
              <a:spcAft>
                <a:spcPts val="0"/>
              </a:spcAft>
              <a:defRPr/>
            </a:lvl4pPr>
            <a:lvl5pPr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457200" y="1436687"/>
            <a:ext cx="8223250" cy="47291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8275" indent="34925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Font typeface="Verdana"/>
              <a:buChar char="•"/>
              <a:defRPr/>
            </a:lvl1pPr>
            <a:lvl2pPr marL="450850" indent="4445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Font typeface="Verdana"/>
              <a:buChar char="•"/>
              <a:defRPr/>
            </a:lvl2pPr>
            <a:lvl3pPr marL="684213" indent="26987" algn="l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Font typeface="Verdana"/>
              <a:buChar char="•"/>
              <a:defRPr/>
            </a:lvl3pPr>
            <a:lvl4pPr marL="911225" indent="15875" algn="l" rtl="0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Font typeface="Verdana"/>
              <a:buChar char="•"/>
              <a:defRPr/>
            </a:lvl4pPr>
            <a:lvl5pPr marL="1143000" indent="0" algn="l" rtl="0">
              <a:spcBef>
                <a:spcPts val="240"/>
              </a:spcBef>
              <a:spcAft>
                <a:spcPts val="0"/>
              </a:spcAft>
              <a:buClr>
                <a:schemeClr val="accent1"/>
              </a:buClr>
              <a:buFont typeface="Verdana"/>
              <a:buChar char="•"/>
              <a:defRPr/>
            </a:lvl5pPr>
            <a:lvl6pPr marL="1600200" indent="0" algn="l" rtl="0">
              <a:spcBef>
                <a:spcPts val="240"/>
              </a:spcBef>
              <a:spcAft>
                <a:spcPts val="0"/>
              </a:spcAft>
              <a:buClr>
                <a:schemeClr val="accent1"/>
              </a:buClr>
              <a:buFont typeface="Verdana"/>
              <a:buChar char="•"/>
              <a:defRPr/>
            </a:lvl6pPr>
            <a:lvl7pPr marL="2057400" indent="0" algn="l" rtl="0">
              <a:spcBef>
                <a:spcPts val="240"/>
              </a:spcBef>
              <a:spcAft>
                <a:spcPts val="0"/>
              </a:spcAft>
              <a:buClr>
                <a:schemeClr val="accent1"/>
              </a:buClr>
              <a:buFont typeface="Verdana"/>
              <a:buChar char="•"/>
              <a:defRPr/>
            </a:lvl7pPr>
            <a:lvl8pPr marL="2514600" indent="0" algn="l" rtl="0">
              <a:spcBef>
                <a:spcPts val="240"/>
              </a:spcBef>
              <a:spcAft>
                <a:spcPts val="0"/>
              </a:spcAft>
              <a:buClr>
                <a:schemeClr val="accent1"/>
              </a:buClr>
              <a:buFont typeface="Verdana"/>
              <a:buChar char="•"/>
              <a:defRPr/>
            </a:lvl8pPr>
            <a:lvl9pPr marL="2971800" indent="0" algn="l" rtl="0">
              <a:spcBef>
                <a:spcPts val="240"/>
              </a:spcBef>
              <a:spcAft>
                <a:spcPts val="0"/>
              </a:spcAft>
              <a:buClr>
                <a:schemeClr val="accent1"/>
              </a:buClr>
              <a:buFont typeface="Verdana"/>
              <a:buChar char="•"/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dt" idx="10"/>
          </p:nvPr>
        </p:nvSpPr>
        <p:spPr>
          <a:xfrm>
            <a:off x="452437" y="6542087"/>
            <a:ext cx="2136775" cy="20161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1pPr>
            <a:lvl2pPr marL="457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2pPr>
            <a:lvl3pPr marL="914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3pPr>
            <a:lvl4pPr marL="1371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4pPr>
            <a:lvl5pPr marL="18288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5pPr>
            <a:lvl6pPr marL="22860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6pPr>
            <a:lvl7pPr marL="27432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7pPr>
            <a:lvl8pPr marL="32004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8pPr>
            <a:lvl9pPr marL="365760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664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emf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76338"/>
            <a:ext cx="8229600" cy="30098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73727"/>
            <a:ext cx="8229600" cy="505243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34365" y="6356350"/>
            <a:ext cx="2497740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700" cap="all">
                <a:solidFill>
                  <a:schemeClr val="accent3"/>
                </a:solidFill>
                <a:latin typeface="Century Gothic"/>
                <a:cs typeface="Century Gothic"/>
              </a:defRPr>
            </a:lvl1pPr>
          </a:lstStyle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7870" y="6356350"/>
            <a:ext cx="228930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700" b="0" i="0" cap="all">
                <a:solidFill>
                  <a:schemeClr val="tx1"/>
                </a:solidFill>
                <a:latin typeface="Century Gothic"/>
                <a:cs typeface="Century Gothic"/>
              </a:defRPr>
            </a:lvl1pPr>
          </a:lstStyle>
          <a:p>
            <a:fld id="{7B7F7CF5-C451-EA48-9567-F736D001BAA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intuit_k_r.eps"/>
          <p:cNvPicPr>
            <a:picLocks noChangeAspect="1"/>
          </p:cNvPicPr>
          <p:nvPr/>
        </p:nvPicPr>
        <p:blipFill>
          <a:blip r:embed="rId11">
            <a:alphaModFix amt="90000"/>
          </a:blip>
          <a:stretch>
            <a:fillRect/>
          </a:stretch>
        </p:blipFill>
        <p:spPr>
          <a:xfrm>
            <a:off x="453769" y="6519335"/>
            <a:ext cx="313436" cy="9144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fld id="{01A5CB4E-2C4A-7B45-A6C4-090E67A4BB69}" type="datetime4">
              <a:rPr lang="en-US" smtClean="0"/>
              <a:t>February 20, 2014</a:t>
            </a:fld>
            <a:endParaRPr lang="en-US"/>
          </a:p>
        </p:txBody>
      </p:sp>
      <p:pic>
        <p:nvPicPr>
          <p:cNvPr id="13" name="Picture 12" descr="F2E_robot-01.png"/>
          <p:cNvPicPr>
            <a:picLocks noChangeAspect="1"/>
          </p:cNvPicPr>
          <p:nvPr userDrawn="1"/>
        </p:nvPicPr>
        <p:blipFill>
          <a:blip r:embed="rId1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7205" y="6307524"/>
            <a:ext cx="670083" cy="469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559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74" r:id="rId4"/>
    <p:sldLayoutId id="2147483763" r:id="rId5"/>
    <p:sldLayoutId id="2147483765" r:id="rId6"/>
    <p:sldLayoutId id="2147483775" r:id="rId7"/>
    <p:sldLayoutId id="2147483776" r:id="rId8"/>
    <p:sldLayoutId id="2147483777" r:id="rId9"/>
  </p:sldLayoutIdLst>
  <p:hf hdr="0"/>
  <p:txStyles>
    <p:titleStyle>
      <a:lvl1pPr algn="l" defTabSz="457200" rtl="0" eaLnBrk="1" latinLnBrk="0" hangingPunct="1">
        <a:lnSpc>
          <a:spcPts val="1200"/>
        </a:lnSpc>
        <a:spcBef>
          <a:spcPct val="0"/>
        </a:spcBef>
        <a:buNone/>
        <a:defRPr sz="1600" b="1" kern="1200" cap="all" baseline="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0" indent="0" algn="l" defTabSz="457200" rtl="0" eaLnBrk="1" latinLnBrk="0" hangingPunct="1">
        <a:spcBef>
          <a:spcPts val="1800"/>
        </a:spcBef>
        <a:buFontTx/>
        <a:buNone/>
        <a:defRPr sz="1800" kern="1200" baseline="0">
          <a:solidFill>
            <a:schemeClr val="tx1"/>
          </a:solidFill>
          <a:latin typeface="Century Gothic"/>
          <a:ea typeface="+mn-ea"/>
          <a:cs typeface="Century Gothic"/>
        </a:defRPr>
      </a:lvl1pPr>
      <a:lvl2pPr marL="365760" indent="-137160" algn="l" defTabSz="457200" rtl="0" eaLnBrk="1" latinLnBrk="0" hangingPunct="1">
        <a:spcBef>
          <a:spcPts val="1000"/>
        </a:spcBef>
        <a:buClr>
          <a:schemeClr val="tx1"/>
        </a:buClr>
        <a:buFont typeface="Lucida Grande"/>
        <a:buChar char="_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365760" indent="0" algn="l" defTabSz="457200" rtl="0" eaLnBrk="1" latinLnBrk="0" hangingPunct="1">
        <a:spcBef>
          <a:spcPts val="600"/>
        </a:spcBef>
        <a:buFontTx/>
        <a:buNone/>
        <a:defRPr sz="1200" kern="1200" baseline="0">
          <a:solidFill>
            <a:schemeClr val="accent3"/>
          </a:solidFill>
          <a:latin typeface="+mn-lt"/>
          <a:ea typeface="+mn-ea"/>
          <a:cs typeface="+mn-cs"/>
        </a:defRPr>
      </a:lvl3pPr>
      <a:lvl4pPr marL="365760" indent="0" algn="l" defTabSz="457200" rtl="0" eaLnBrk="1" latinLnBrk="0" hangingPunct="1">
        <a:spcBef>
          <a:spcPts val="600"/>
        </a:spcBef>
        <a:buFontTx/>
        <a:buNone/>
        <a:defRPr sz="1200" kern="1200">
          <a:solidFill>
            <a:schemeClr val="accent3"/>
          </a:solidFill>
          <a:latin typeface="+mn-lt"/>
          <a:ea typeface="+mn-ea"/>
          <a:cs typeface="+mn-cs"/>
        </a:defRPr>
      </a:lvl4pPr>
      <a:lvl5pPr marL="365760" indent="0" algn="l" defTabSz="457200" rtl="0" eaLnBrk="1" latinLnBrk="0" hangingPunct="1">
        <a:spcBef>
          <a:spcPts val="600"/>
        </a:spcBef>
        <a:buFontTx/>
        <a:buNone/>
        <a:defRPr sz="12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hyperlink" Target="https://nodejs.org/download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hyperlink" Target="http://wiki.nginx.org/Main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yent/node/wiki/Installing-Node.js-via-package-manager" TargetMode="External"/><Relationship Id="rId4" Type="http://schemas.openxmlformats.org/officeDocument/2006/relationships/hyperlink" Target="http://nodejs.org/dist/node-latest.tar.gz" TargetMode="External"/><Relationship Id="rId1" Type="http://schemas.openxmlformats.org/officeDocument/2006/relationships/slideLayout" Target="../slideLayouts/slideLayout9.xml"/><Relationship Id="rId2" Type="http://schemas.openxmlformats.org/officeDocument/2006/relationships/hyperlink" Target="https://github.com/creationix/nvm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1oOOaFf" TargetMode="External"/><Relationship Id="rId3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www.billwscott.com/paypal/clash-of-titans-intuit-2014.pdf" TargetMode="External"/><Relationship Id="rId3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1oOOaFf" TargetMode="External"/><Relationship Id="rId3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mozilla/pdf.js/" TargetMode="Externa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qdf.mydev.com/%23/va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desty/pdf2json" TargetMode="External"/><Relationship Id="rId4" Type="http://schemas.openxmlformats.org/officeDocument/2006/relationships/hyperlink" Target="http://quadfcqa.corp.intuit.net/%23/va" TargetMode="External"/><Relationship Id="rId5" Type="http://schemas.openxmlformats.org/officeDocument/2006/relationships/hyperlink" Target="http://quadfcqa.corp.intuit.net/%23/dc" TargetMode="External"/><Relationship Id="rId6" Type="http://schemas.openxmlformats.org/officeDocument/2006/relationships/hyperlink" Target="http://quadfcqa.corp.intuit.net/%23/ia" TargetMode="External"/><Relationship Id="rId7" Type="http://schemas.openxmlformats.org/officeDocument/2006/relationships/hyperlink" Target="http://quadfcqa.corp.intuit.net/%23/fd" TargetMode="External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1oOOaFf" TargetMode="External"/><Relationship Id="rId3" Type="http://schemas.openxmlformats.org/officeDocument/2006/relationships/image" Target="../media/image6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://slid.es/clarence/node-js-intuit" TargetMode="External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nodejs.org" TargetMode="External"/><Relationship Id="rId3" Type="http://schemas.openxmlformats.org/officeDocument/2006/relationships/hyperlink" Target="http://nodeschool.io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F2E Session Series</a:t>
            </a: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entury Gothic"/>
                <a:cs typeface="Century Gothic"/>
              </a:rPr>
              <a:t>Node @intuit</a:t>
            </a: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7"/>
          </p:nvPr>
        </p:nvSpPr>
        <p:spPr>
          <a:xfrm>
            <a:off x="457200" y="4454980"/>
            <a:ext cx="2133600" cy="954306"/>
          </a:xfrm>
        </p:spPr>
        <p:txBody>
          <a:bodyPr/>
          <a:lstStyle/>
          <a:p>
            <a:r>
              <a:rPr lang="en-US" dirty="0" smtClean="0"/>
              <a:t>February 20, </a:t>
            </a:r>
            <a:r>
              <a:rPr lang="en-US" dirty="0" smtClean="0"/>
              <a:t>2014</a:t>
            </a:r>
          </a:p>
          <a:p>
            <a:endParaRPr lang="en-US" dirty="0" smtClean="0"/>
          </a:p>
          <a:p>
            <a:r>
              <a:rPr lang="en-US" dirty="0" smtClean="0"/>
              <a:t>Be Social</a:t>
            </a:r>
          </a:p>
          <a:p>
            <a:r>
              <a:rPr lang="en-US" dirty="0" smtClean="0"/>
              <a:t>#</a:t>
            </a:r>
            <a:r>
              <a:rPr lang="en-US" dirty="0" err="1" smtClean="0"/>
              <a:t>intuitnode</a:t>
            </a:r>
            <a:endParaRPr lang="en-US" dirty="0" smtClean="0"/>
          </a:p>
          <a:p>
            <a:r>
              <a:rPr lang="en-US" dirty="0" smtClean="0"/>
              <a:t>#intuitf2e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64583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/>
        <p:txBody>
          <a:bodyPr/>
          <a:lstStyle/>
          <a:p>
            <a:r>
              <a:rPr lang="en-US" dirty="0" err="1" smtClean="0"/>
              <a:t>NodeJS</a:t>
            </a:r>
            <a:r>
              <a:rPr lang="en-US" dirty="0" smtClean="0"/>
              <a:t> on Cloud9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US" dirty="0" smtClean="0"/>
              <a:t>RHEL6</a:t>
            </a:r>
          </a:p>
        </p:txBody>
      </p:sp>
    </p:spTree>
    <p:extLst>
      <p:ext uri="{BB962C8B-B14F-4D97-AF65-F5344CB8AC3E}">
        <p14:creationId xmlns:p14="http://schemas.microsoft.com/office/powerpoint/2010/main" val="2729646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Cloud9 Environment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1848"/>
            <a:ext cx="8223250" cy="2384967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dirty="0"/>
              <a:t>c</a:t>
            </a:r>
            <a:r>
              <a:rPr lang="en-US" dirty="0" smtClean="0"/>
              <a:t>loud9.intuit.com</a:t>
            </a:r>
          </a:p>
          <a:p>
            <a:pPr>
              <a:lnSpc>
                <a:spcPct val="130000"/>
              </a:lnSpc>
            </a:pPr>
            <a:r>
              <a:rPr lang="en-US" dirty="0" smtClean="0"/>
              <a:t>Small (2ECU: 1CPU, 4GB)</a:t>
            </a:r>
          </a:p>
          <a:p>
            <a:pPr>
              <a:lnSpc>
                <a:spcPct val="130000"/>
              </a:lnSpc>
            </a:pPr>
            <a:r>
              <a:rPr lang="en-US" dirty="0" smtClean="0"/>
              <a:t>RHEL6 (rhel6_6u2_1.0x86_64_custom_1.7)</a:t>
            </a:r>
          </a:p>
          <a:p>
            <a:pPr>
              <a:lnSpc>
                <a:spcPct val="130000"/>
              </a:lnSpc>
            </a:pPr>
            <a:r>
              <a:rPr lang="en-US" dirty="0" smtClean="0"/>
              <a:t>Default storage (30GB)</a:t>
            </a:r>
          </a:p>
          <a:p>
            <a:pPr>
              <a:lnSpc>
                <a:spcPct val="130000"/>
              </a:lnSpc>
            </a:pPr>
            <a:r>
              <a:rPr lang="en-US" dirty="0" smtClean="0"/>
              <a:t>Security Group: CORP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5B-7C00-E746-ACAB-8AC1DC6DAF59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925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Cloud9 Environment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6688"/>
            <a:ext cx="8223250" cy="110352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SSH into your Cloud9 environment. When prompted, accept the certificate and login using your corporate password.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5B-7C00-E746-ACAB-8AC1DC6DAF59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457200" y="2540210"/>
            <a:ext cx="8223250" cy="876717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sz="1800" b="0" dirty="0" smtClean="0">
                <a:solidFill>
                  <a:schemeClr val="bg1"/>
                </a:solidFill>
                <a:latin typeface="Consolas"/>
                <a:cs typeface="Consolas"/>
              </a:rPr>
              <a:t>$ </a:t>
            </a:r>
            <a:r>
              <a:rPr lang="en-US" sz="1800" b="0" dirty="0" err="1" smtClean="0">
                <a:solidFill>
                  <a:schemeClr val="bg1"/>
                </a:solidFill>
                <a:latin typeface="Consolas"/>
                <a:cs typeface="Consolas"/>
              </a:rPr>
              <a:t>ssh</a:t>
            </a:r>
            <a:r>
              <a:rPr lang="en-US" sz="1800" b="0" dirty="0" smtClean="0">
                <a:solidFill>
                  <a:schemeClr val="bg1"/>
                </a:solidFill>
                <a:latin typeface="Consolas"/>
                <a:cs typeface="Consolas"/>
              </a:rPr>
              <a:t> your-corp-username@your-cloud9-url</a:t>
            </a:r>
          </a:p>
        </p:txBody>
      </p:sp>
    </p:spTree>
    <p:extLst>
      <p:ext uri="{BB962C8B-B14F-4D97-AF65-F5344CB8AC3E}">
        <p14:creationId xmlns:p14="http://schemas.microsoft.com/office/powerpoint/2010/main" val="3406689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Proxy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6688"/>
            <a:ext cx="8223250" cy="1432388"/>
          </a:xfr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1440" tIns="91440" rIns="91440" bIns="91440"/>
          <a:lstStyle/>
          <a:p>
            <a:pPr marL="0" indent="0">
              <a:buNone/>
            </a:pPr>
            <a:r>
              <a:rPr lang="en-US" sz="1800" dirty="0" smtClean="0">
                <a:solidFill>
                  <a:schemeClr val="bg1"/>
                </a:solidFill>
                <a:latin typeface="Consolas"/>
                <a:cs typeface="Consolas"/>
              </a:rPr>
              <a:t>$ export </a:t>
            </a:r>
            <a:r>
              <a:rPr lang="en-US" sz="1800" dirty="0" err="1" smtClean="0">
                <a:solidFill>
                  <a:schemeClr val="bg1"/>
                </a:solidFill>
                <a:latin typeface="Consolas"/>
                <a:cs typeface="Consolas"/>
              </a:rPr>
              <a:t>http_proxy</a:t>
            </a:r>
            <a:r>
              <a:rPr lang="en-US" sz="1800" dirty="0" smtClean="0">
                <a:solidFill>
                  <a:schemeClr val="bg1"/>
                </a:solidFill>
                <a:latin typeface="Consolas"/>
                <a:cs typeface="Consolas"/>
              </a:rPr>
              <a:t>=http://qypprdproxy02.ie.intuit.net:80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bg1"/>
                </a:solidFill>
                <a:latin typeface="Consolas"/>
                <a:cs typeface="Consolas"/>
              </a:rPr>
              <a:t>$ export </a:t>
            </a:r>
            <a:r>
              <a:rPr lang="en-US" sz="1800" dirty="0" err="1" smtClean="0">
                <a:solidFill>
                  <a:schemeClr val="bg1"/>
                </a:solidFill>
                <a:latin typeface="Consolas"/>
                <a:cs typeface="Consolas"/>
              </a:rPr>
              <a:t>https_proxy</a:t>
            </a:r>
            <a:r>
              <a:rPr lang="en-US" sz="1800" dirty="0" smtClean="0">
                <a:solidFill>
                  <a:schemeClr val="bg1"/>
                </a:solidFill>
                <a:latin typeface="Consolas"/>
                <a:cs typeface="Consolas"/>
              </a:rPr>
              <a:t>=http://qypprdproxy02.ie.intuit.net:80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5B-7C00-E746-ACAB-8AC1DC6DAF59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50850" y="3147839"/>
            <a:ext cx="8223250" cy="25222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rgbClr val="000000"/>
                </a:solidFill>
                <a:latin typeface="+mn-lt"/>
                <a:ea typeface="+mn-ea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rgbClr val="000000"/>
                </a:solidFill>
                <a:latin typeface="+mn-lt"/>
                <a:ea typeface="+mn-ea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rgbClr val="000000"/>
                </a:solidFill>
                <a:latin typeface="+mn-lt"/>
                <a:ea typeface="+mn-ea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dirty="0" smtClean="0"/>
              <a:t>Recommended:</a:t>
            </a:r>
            <a:endParaRPr lang="en-US" b="0" dirty="0" smtClean="0"/>
          </a:p>
          <a:p>
            <a:pPr marL="0" indent="0">
              <a:buFont typeface="Times" charset="0"/>
              <a:buNone/>
            </a:pPr>
            <a:r>
              <a:rPr lang="en-US" sz="1800" b="0" dirty="0" smtClean="0"/>
              <a:t>Add the above lines to your bash profile (without the $ sign). This will make sure the proxy settings are applied every time you login.</a:t>
            </a:r>
          </a:p>
          <a:p>
            <a:pPr marL="0" indent="0">
              <a:buFont typeface="Times" charset="0"/>
              <a:buNone/>
            </a:pPr>
            <a:endParaRPr lang="en-US" sz="1800" b="0" dirty="0"/>
          </a:p>
          <a:p>
            <a:pPr marL="0" indent="0">
              <a:buFont typeface="Times" charset="0"/>
              <a:buNone/>
            </a:pPr>
            <a:r>
              <a:rPr lang="en-US" sz="1800" b="0" dirty="0" smtClean="0">
                <a:latin typeface="Consolas"/>
                <a:cs typeface="Consolas"/>
              </a:rPr>
              <a:t>vim ~/.</a:t>
            </a:r>
            <a:r>
              <a:rPr lang="en-US" sz="1800" b="0" dirty="0" err="1" smtClean="0">
                <a:latin typeface="Consolas"/>
                <a:cs typeface="Consolas"/>
              </a:rPr>
              <a:t>bash_profile</a:t>
            </a:r>
            <a:endParaRPr lang="en-US" sz="1800" b="0" dirty="0" smtClean="0"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r>
              <a:rPr lang="en-US" sz="1800" b="0" dirty="0">
                <a:latin typeface="Consolas"/>
                <a:cs typeface="Consolas"/>
              </a:rPr>
              <a:t>s</a:t>
            </a:r>
            <a:r>
              <a:rPr lang="en-US" sz="1800" b="0" dirty="0" smtClean="0">
                <a:latin typeface="Consolas"/>
                <a:cs typeface="Consolas"/>
              </a:rPr>
              <a:t>ource ~/.</a:t>
            </a:r>
            <a:r>
              <a:rPr lang="en-US" sz="1800" b="0" dirty="0" err="1" smtClean="0">
                <a:latin typeface="Consolas"/>
                <a:cs typeface="Consolas"/>
              </a:rPr>
              <a:t>bash_profile</a:t>
            </a:r>
            <a:endParaRPr lang="en-US" sz="1800" b="0" dirty="0"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878944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Installing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6687"/>
            <a:ext cx="8223250" cy="1636513"/>
          </a:xfrm>
        </p:spPr>
        <p:txBody>
          <a:bodyPr/>
          <a:lstStyle/>
          <a:p>
            <a:r>
              <a:rPr lang="en-US" dirty="0" smtClean="0"/>
              <a:t>GCC</a:t>
            </a:r>
          </a:p>
          <a:p>
            <a:r>
              <a:rPr lang="en-US" dirty="0" smtClean="0"/>
              <a:t>GCC-C++</a:t>
            </a:r>
          </a:p>
          <a:p>
            <a:r>
              <a:rPr lang="en-US" dirty="0" smtClean="0"/>
              <a:t>Make</a:t>
            </a:r>
          </a:p>
          <a:p>
            <a:r>
              <a:rPr lang="en-US" dirty="0" err="1" smtClean="0"/>
              <a:t>Git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5B-7C00-E746-ACAB-8AC1DC6DAF59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50850" y="3300005"/>
            <a:ext cx="8223250" cy="839177"/>
          </a:xfrm>
          <a:prstGeom prst="rect">
            <a:avLst/>
          </a:prstGeo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rgbClr val="000000"/>
                </a:solidFill>
                <a:latin typeface="+mn-lt"/>
                <a:ea typeface="+mn-ea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rgbClr val="000000"/>
                </a:solidFill>
                <a:latin typeface="+mn-lt"/>
                <a:ea typeface="+mn-ea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rgbClr val="000000"/>
                </a:solidFill>
                <a:latin typeface="+mn-lt"/>
                <a:ea typeface="+mn-ea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b="0" dirty="0">
                <a:solidFill>
                  <a:schemeClr val="bg1"/>
                </a:solidFill>
                <a:latin typeface="Consolas"/>
                <a:cs typeface="Consolas"/>
              </a:rPr>
              <a:t>$</a:t>
            </a:r>
            <a:r>
              <a:rPr lang="en-US" b="0" dirty="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lang="en-US" b="0" dirty="0" err="1" smtClean="0">
                <a:solidFill>
                  <a:schemeClr val="bg1"/>
                </a:solidFill>
                <a:latin typeface="Consolas"/>
                <a:cs typeface="Consolas"/>
              </a:rPr>
              <a:t>sudo</a:t>
            </a:r>
            <a:r>
              <a:rPr lang="en-US" b="0" dirty="0" smtClean="0">
                <a:solidFill>
                  <a:schemeClr val="bg1"/>
                </a:solidFill>
                <a:latin typeface="Consolas"/>
                <a:cs typeface="Consolas"/>
              </a:rPr>
              <a:t> yum install </a:t>
            </a:r>
            <a:r>
              <a:rPr lang="en-US" b="0" dirty="0" err="1" smtClean="0">
                <a:solidFill>
                  <a:schemeClr val="bg1"/>
                </a:solidFill>
                <a:latin typeface="Consolas"/>
                <a:cs typeface="Consolas"/>
              </a:rPr>
              <a:t>gcc</a:t>
            </a:r>
            <a:r>
              <a:rPr lang="en-US" b="0" dirty="0" smtClean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lang="en-US" b="0" dirty="0" err="1" smtClean="0">
                <a:solidFill>
                  <a:schemeClr val="bg1"/>
                </a:solidFill>
                <a:latin typeface="Consolas"/>
                <a:cs typeface="Consolas"/>
              </a:rPr>
              <a:t>gcc-c</a:t>
            </a:r>
            <a:r>
              <a:rPr lang="en-US" b="0" dirty="0" smtClean="0">
                <a:solidFill>
                  <a:schemeClr val="bg1"/>
                </a:solidFill>
                <a:latin typeface="Consolas"/>
                <a:cs typeface="Consolas"/>
              </a:rPr>
              <a:t>++ make </a:t>
            </a:r>
            <a:r>
              <a:rPr lang="en-US" b="0" dirty="0" err="1" smtClean="0">
                <a:solidFill>
                  <a:schemeClr val="bg1"/>
                </a:solidFill>
                <a:latin typeface="Consolas"/>
                <a:cs typeface="Consolas"/>
              </a:rPr>
              <a:t>git</a:t>
            </a:r>
            <a:endParaRPr lang="en-US" b="0" dirty="0" smtClean="0">
              <a:solidFill>
                <a:schemeClr val="bg1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252484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 and Install Node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850" y="2288962"/>
            <a:ext cx="8223250" cy="886301"/>
          </a:xfr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1440" tIns="91440" rIns="91440" bIns="91440"/>
          <a:lstStyle/>
          <a:p>
            <a:pPr marL="0" indent="0">
              <a:buNone/>
            </a:pPr>
            <a:r>
              <a:rPr lang="en-US" sz="1600" dirty="0" smtClean="0">
                <a:latin typeface="Consolas"/>
                <a:cs typeface="Consolas"/>
              </a:rPr>
              <a:t>$ </a:t>
            </a:r>
            <a:r>
              <a:rPr lang="en-US" sz="1600" dirty="0" err="1" smtClean="0">
                <a:latin typeface="Consolas"/>
                <a:cs typeface="Consolas"/>
              </a:rPr>
              <a:t>wget</a:t>
            </a:r>
            <a:r>
              <a:rPr lang="en-US" sz="1600" dirty="0" smtClean="0">
                <a:latin typeface="Consolas"/>
                <a:cs typeface="Consolas"/>
              </a:rPr>
              <a:t> </a:t>
            </a:r>
            <a:r>
              <a:rPr lang="en-US" sz="1600" dirty="0">
                <a:latin typeface="Consolas"/>
                <a:cs typeface="Consolas"/>
              </a:rPr>
              <a:t>http://</a:t>
            </a:r>
            <a:r>
              <a:rPr lang="en-US" sz="1600" dirty="0" err="1">
                <a:latin typeface="Consolas"/>
                <a:cs typeface="Consolas"/>
              </a:rPr>
              <a:t>nodejs.org</a:t>
            </a:r>
            <a:r>
              <a:rPr lang="en-US" sz="1600" dirty="0">
                <a:latin typeface="Consolas"/>
                <a:cs typeface="Consolas"/>
              </a:rPr>
              <a:t>/</a:t>
            </a:r>
            <a:r>
              <a:rPr lang="en-US" sz="1600" dirty="0" err="1">
                <a:latin typeface="Consolas"/>
                <a:cs typeface="Consolas"/>
              </a:rPr>
              <a:t>dist</a:t>
            </a:r>
            <a:r>
              <a:rPr lang="en-US" sz="1600" dirty="0">
                <a:latin typeface="Consolas"/>
                <a:cs typeface="Consolas"/>
              </a:rPr>
              <a:t>/v0.10.26/node-v0.10.26-linux-x64.tar.gz</a:t>
            </a:r>
            <a:endParaRPr lang="en-US" sz="16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600" dirty="0" smtClean="0">
                <a:latin typeface="Consolas"/>
                <a:cs typeface="Consolas"/>
              </a:rPr>
              <a:t>$ tar –</a:t>
            </a:r>
            <a:r>
              <a:rPr lang="en-US" sz="1600" dirty="0" err="1" smtClean="0">
                <a:latin typeface="Consolas"/>
                <a:cs typeface="Consolas"/>
              </a:rPr>
              <a:t>xvf</a:t>
            </a:r>
            <a:r>
              <a:rPr lang="en-US" sz="1600" dirty="0" smtClean="0">
                <a:latin typeface="Consolas"/>
                <a:cs typeface="Consolas"/>
              </a:rPr>
              <a:t> node-v0.10.26-linux-x64.tar.gz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5B-7C00-E746-ACAB-8AC1DC6DAF59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457200" y="1334625"/>
            <a:ext cx="8223250" cy="9220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rgbClr val="000000"/>
                </a:solidFill>
                <a:latin typeface="+mn-lt"/>
                <a:ea typeface="+mn-ea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rgbClr val="000000"/>
                </a:solidFill>
                <a:latin typeface="+mn-lt"/>
                <a:ea typeface="+mn-ea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rgbClr val="000000"/>
                </a:solidFill>
                <a:latin typeface="+mn-lt"/>
                <a:ea typeface="+mn-ea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b="0" dirty="0" smtClean="0"/>
              <a:t>Download and extract the latest Linux Binary </a:t>
            </a:r>
            <a:r>
              <a:rPr lang="en-US" b="0" dirty="0" err="1" smtClean="0"/>
              <a:t>tarball</a:t>
            </a:r>
            <a:r>
              <a:rPr lang="en-US" b="0" dirty="0" smtClean="0"/>
              <a:t> from </a:t>
            </a:r>
            <a:r>
              <a:rPr lang="en-US" b="0" dirty="0" smtClean="0">
                <a:hlinkClick r:id="rId2"/>
              </a:rPr>
              <a:t>https://nodejs.org/download</a:t>
            </a:r>
            <a:endParaRPr lang="en-US" b="0" dirty="0" smtClean="0"/>
          </a:p>
          <a:p>
            <a:pPr marL="0" indent="0">
              <a:buNone/>
            </a:pPr>
            <a:endParaRPr lang="en-US" b="0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457200" y="3539606"/>
            <a:ext cx="8223250" cy="9220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rgbClr val="000000"/>
                </a:solidFill>
                <a:latin typeface="+mn-lt"/>
                <a:ea typeface="+mn-ea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rgbClr val="000000"/>
                </a:solidFill>
                <a:latin typeface="+mn-lt"/>
                <a:ea typeface="+mn-ea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rgbClr val="000000"/>
                </a:solidFill>
                <a:latin typeface="+mn-lt"/>
                <a:ea typeface="+mn-ea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b="0" dirty="0" smtClean="0"/>
              <a:t>Now we’ll copy the binary files to somewhere outside of our home directory. In this case, we’ll copy it to /opt/node.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 bwMode="auto">
          <a:xfrm>
            <a:off x="450850" y="4618685"/>
            <a:ext cx="8223250" cy="1198850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sz="1600" b="0" dirty="0" smtClean="0">
                <a:latin typeface="Consolas"/>
                <a:cs typeface="Consolas"/>
              </a:rPr>
              <a:t>$ </a:t>
            </a:r>
            <a:r>
              <a:rPr lang="en-US" sz="1600" b="0" dirty="0" err="1" smtClean="0">
                <a:latin typeface="Consolas"/>
                <a:cs typeface="Consolas"/>
              </a:rPr>
              <a:t>sudo</a:t>
            </a:r>
            <a:r>
              <a:rPr lang="en-US" sz="1600" b="0" dirty="0" smtClean="0">
                <a:latin typeface="Consolas"/>
                <a:cs typeface="Consolas"/>
              </a:rPr>
              <a:t> </a:t>
            </a:r>
            <a:r>
              <a:rPr lang="en-US" sz="1600" b="0" dirty="0" err="1" smtClean="0">
                <a:latin typeface="Consolas"/>
                <a:cs typeface="Consolas"/>
              </a:rPr>
              <a:t>mkdir</a:t>
            </a:r>
            <a:r>
              <a:rPr lang="en-US" sz="1600" b="0" dirty="0" smtClean="0">
                <a:latin typeface="Consolas"/>
                <a:cs typeface="Consolas"/>
              </a:rPr>
              <a:t> /opt/node</a:t>
            </a:r>
          </a:p>
          <a:p>
            <a:pPr marL="0" indent="0">
              <a:buFont typeface="Times" charset="0"/>
              <a:buNone/>
            </a:pPr>
            <a:r>
              <a:rPr lang="en-US" sz="1600" b="0" dirty="0" smtClean="0">
                <a:latin typeface="Consolas"/>
                <a:cs typeface="Consolas"/>
              </a:rPr>
              <a:t>$ </a:t>
            </a:r>
            <a:r>
              <a:rPr lang="en-US" sz="1600" b="0" dirty="0" err="1" smtClean="0">
                <a:latin typeface="Consolas"/>
                <a:cs typeface="Consolas"/>
              </a:rPr>
              <a:t>sudo</a:t>
            </a:r>
            <a:r>
              <a:rPr lang="en-US" sz="1600" b="0" dirty="0" smtClean="0">
                <a:latin typeface="Consolas"/>
                <a:cs typeface="Consolas"/>
              </a:rPr>
              <a:t> </a:t>
            </a:r>
            <a:r>
              <a:rPr lang="en-US" sz="1600" b="0" dirty="0" err="1" smtClean="0">
                <a:latin typeface="Consolas"/>
                <a:cs typeface="Consolas"/>
              </a:rPr>
              <a:t>cp</a:t>
            </a:r>
            <a:r>
              <a:rPr lang="en-US" sz="1600" b="0" dirty="0" smtClean="0">
                <a:latin typeface="Consolas"/>
                <a:cs typeface="Consolas"/>
              </a:rPr>
              <a:t> –r node-v0.10.26-linux-x64/* /opt/node</a:t>
            </a:r>
          </a:p>
          <a:p>
            <a:pPr marL="0" indent="0">
              <a:buFont typeface="Times" charset="0"/>
              <a:buNone/>
            </a:pPr>
            <a:r>
              <a:rPr lang="en-US" sz="1600" b="0" dirty="0" smtClean="0">
                <a:latin typeface="Consolas"/>
                <a:cs typeface="Consolas"/>
              </a:rPr>
              <a:t>$ </a:t>
            </a:r>
            <a:r>
              <a:rPr lang="en-US" sz="1600" b="0" dirty="0" err="1" smtClean="0">
                <a:latin typeface="Consolas"/>
                <a:cs typeface="Consolas"/>
              </a:rPr>
              <a:t>sudo</a:t>
            </a:r>
            <a:r>
              <a:rPr lang="en-US" sz="1600" b="0" dirty="0" smtClean="0">
                <a:latin typeface="Consolas"/>
                <a:cs typeface="Consolas"/>
              </a:rPr>
              <a:t> </a:t>
            </a:r>
            <a:r>
              <a:rPr lang="en-US" sz="1600" b="0" dirty="0" err="1" smtClean="0">
                <a:latin typeface="Consolas"/>
                <a:cs typeface="Consolas"/>
              </a:rPr>
              <a:t>chmod</a:t>
            </a:r>
            <a:r>
              <a:rPr lang="en-US" sz="1600" b="0" dirty="0" smtClean="0">
                <a:latin typeface="Consolas"/>
                <a:cs typeface="Consolas"/>
              </a:rPr>
              <a:t> –R </a:t>
            </a:r>
            <a:r>
              <a:rPr lang="en-US" sz="1600" b="0" dirty="0" err="1">
                <a:latin typeface="Consolas"/>
                <a:cs typeface="Consolas"/>
              </a:rPr>
              <a:t>a</a:t>
            </a:r>
            <a:r>
              <a:rPr lang="en-US" sz="1600" b="0" dirty="0" err="1" smtClean="0">
                <a:latin typeface="Consolas"/>
                <a:cs typeface="Consolas"/>
              </a:rPr>
              <a:t>+rX</a:t>
            </a:r>
            <a:r>
              <a:rPr lang="en-US" sz="1600" b="0" dirty="0" smtClean="0">
                <a:latin typeface="Consolas"/>
                <a:cs typeface="Consolas"/>
              </a:rPr>
              <a:t> /opt/node</a:t>
            </a:r>
          </a:p>
        </p:txBody>
      </p:sp>
    </p:spTree>
    <p:extLst>
      <p:ext uri="{BB962C8B-B14F-4D97-AF65-F5344CB8AC3E}">
        <p14:creationId xmlns:p14="http://schemas.microsoft.com/office/powerpoint/2010/main" val="2626454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Node and NPM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6689"/>
            <a:ext cx="8223250" cy="109218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We need to make Node and NPM available in our PATH. There are multiple ways to do this. Here, we’re going to make </a:t>
            </a:r>
            <a:r>
              <a:rPr lang="en-US" dirty="0" err="1" smtClean="0"/>
              <a:t>sym</a:t>
            </a:r>
            <a:r>
              <a:rPr lang="en-US" dirty="0" smtClean="0"/>
              <a:t> links that point at our installation.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5B-7C00-E746-ACAB-8AC1DC6DAF59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50850" y="2567667"/>
            <a:ext cx="8223250" cy="1083886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b="0" dirty="0" smtClean="0">
                <a:latin typeface="Consolas"/>
                <a:cs typeface="Consolas"/>
              </a:rPr>
              <a:t>$ </a:t>
            </a:r>
            <a:r>
              <a:rPr lang="en-US" b="0" dirty="0" err="1" smtClean="0">
                <a:latin typeface="Consolas"/>
                <a:cs typeface="Consolas"/>
              </a:rPr>
              <a:t>sudo</a:t>
            </a:r>
            <a:r>
              <a:rPr lang="en-US" b="0" dirty="0" smtClean="0">
                <a:latin typeface="Consolas"/>
                <a:cs typeface="Consolas"/>
              </a:rPr>
              <a:t> </a:t>
            </a:r>
            <a:r>
              <a:rPr lang="en-US" b="0" dirty="0" err="1" smtClean="0">
                <a:latin typeface="Consolas"/>
                <a:cs typeface="Consolas"/>
              </a:rPr>
              <a:t>ln</a:t>
            </a:r>
            <a:r>
              <a:rPr lang="en-US" b="0" dirty="0" smtClean="0">
                <a:latin typeface="Consolas"/>
                <a:cs typeface="Consolas"/>
              </a:rPr>
              <a:t> –s /opt/node/bin/node /</a:t>
            </a:r>
            <a:r>
              <a:rPr lang="en-US" b="0" dirty="0" err="1" smtClean="0">
                <a:latin typeface="Consolas"/>
                <a:cs typeface="Consolas"/>
              </a:rPr>
              <a:t>usr</a:t>
            </a:r>
            <a:r>
              <a:rPr lang="en-US" b="0" dirty="0" smtClean="0">
                <a:latin typeface="Consolas"/>
                <a:cs typeface="Consolas"/>
              </a:rPr>
              <a:t>/local/bin/node</a:t>
            </a:r>
          </a:p>
          <a:p>
            <a:pPr marL="0" indent="0">
              <a:buFont typeface="Times" charset="0"/>
              <a:buNone/>
            </a:pPr>
            <a:r>
              <a:rPr lang="en-US" b="0" dirty="0" smtClean="0">
                <a:latin typeface="Consolas"/>
                <a:cs typeface="Consolas"/>
              </a:rPr>
              <a:t>$ </a:t>
            </a:r>
            <a:r>
              <a:rPr lang="en-US" b="0" dirty="0" err="1" smtClean="0">
                <a:latin typeface="Consolas"/>
                <a:cs typeface="Consolas"/>
              </a:rPr>
              <a:t>sudo</a:t>
            </a:r>
            <a:r>
              <a:rPr lang="en-US" b="0" dirty="0" smtClean="0">
                <a:latin typeface="Consolas"/>
                <a:cs typeface="Consolas"/>
              </a:rPr>
              <a:t> </a:t>
            </a:r>
            <a:r>
              <a:rPr lang="en-US" b="0" dirty="0" err="1" smtClean="0">
                <a:latin typeface="Consolas"/>
                <a:cs typeface="Consolas"/>
              </a:rPr>
              <a:t>ln</a:t>
            </a:r>
            <a:r>
              <a:rPr lang="en-US" b="0" dirty="0" smtClean="0">
                <a:latin typeface="Consolas"/>
                <a:cs typeface="Consolas"/>
              </a:rPr>
              <a:t> –s /opt/node/bin/</a:t>
            </a:r>
            <a:r>
              <a:rPr lang="en-US" b="0" dirty="0" err="1" smtClean="0">
                <a:latin typeface="Consolas"/>
                <a:cs typeface="Consolas"/>
              </a:rPr>
              <a:t>npm</a:t>
            </a:r>
            <a:r>
              <a:rPr lang="en-US" b="0" dirty="0">
                <a:latin typeface="Consolas"/>
                <a:cs typeface="Consolas"/>
              </a:rPr>
              <a:t> </a:t>
            </a:r>
            <a:r>
              <a:rPr lang="en-US" b="0" dirty="0" smtClean="0">
                <a:latin typeface="Consolas"/>
                <a:cs typeface="Consolas"/>
              </a:rPr>
              <a:t>/</a:t>
            </a:r>
            <a:r>
              <a:rPr lang="en-US" b="0" dirty="0" err="1" smtClean="0">
                <a:latin typeface="Consolas"/>
                <a:cs typeface="Consolas"/>
              </a:rPr>
              <a:t>usr</a:t>
            </a:r>
            <a:r>
              <a:rPr lang="en-US" b="0" dirty="0" smtClean="0">
                <a:latin typeface="Consolas"/>
                <a:cs typeface="Consolas"/>
              </a:rPr>
              <a:t>/local/bin/</a:t>
            </a:r>
            <a:r>
              <a:rPr lang="en-US" b="0" dirty="0" err="1" smtClean="0">
                <a:latin typeface="Consolas"/>
                <a:cs typeface="Consolas"/>
              </a:rPr>
              <a:t>npm</a:t>
            </a:r>
            <a:endParaRPr lang="en-US" b="0" dirty="0" smtClean="0">
              <a:latin typeface="Consolas"/>
              <a:cs typeface="Consolas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50850" y="3947862"/>
            <a:ext cx="8223250" cy="5428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rgbClr val="000000"/>
                </a:solidFill>
                <a:latin typeface="+mn-lt"/>
                <a:ea typeface="+mn-ea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rgbClr val="000000"/>
                </a:solidFill>
                <a:latin typeface="+mn-lt"/>
                <a:ea typeface="+mn-ea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rgbClr val="000000"/>
                </a:solidFill>
                <a:latin typeface="+mn-lt"/>
                <a:ea typeface="+mn-ea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b="0" dirty="0" smtClean="0"/>
              <a:t>You should now be able to run node and </a:t>
            </a:r>
            <a:r>
              <a:rPr lang="en-US" b="0" dirty="0" err="1" smtClean="0"/>
              <a:t>npm</a:t>
            </a:r>
            <a:r>
              <a:rPr lang="en-US" b="0" dirty="0" smtClean="0"/>
              <a:t>!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450850" y="4545852"/>
            <a:ext cx="8223250" cy="1344711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b="0" dirty="0" smtClean="0">
                <a:latin typeface="Consolas"/>
                <a:cs typeface="Consolas"/>
              </a:rPr>
              <a:t>$ node</a:t>
            </a:r>
          </a:p>
          <a:p>
            <a:pPr marL="0" indent="0">
              <a:buFont typeface="Times" charset="0"/>
              <a:buNone/>
            </a:pPr>
            <a:r>
              <a:rPr lang="en-US" b="0" dirty="0" smtClean="0">
                <a:latin typeface="Consolas"/>
                <a:cs typeface="Consolas"/>
              </a:rPr>
              <a:t>$ </a:t>
            </a:r>
            <a:r>
              <a:rPr lang="en-US" b="0" dirty="0" err="1" smtClean="0">
                <a:latin typeface="Consolas"/>
                <a:cs typeface="Consolas"/>
              </a:rPr>
              <a:t>npm</a:t>
            </a:r>
            <a:endParaRPr lang="en-US" b="0" dirty="0" smtClean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255750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Configure NPM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6688"/>
            <a:ext cx="8223250" cy="137568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cs typeface="Consolas"/>
              </a:rPr>
              <a:t>NPM does not use the </a:t>
            </a:r>
            <a:r>
              <a:rPr lang="en-US" dirty="0" err="1" smtClean="0">
                <a:cs typeface="Consolas"/>
              </a:rPr>
              <a:t>http_proxy</a:t>
            </a:r>
            <a:r>
              <a:rPr lang="en-US" dirty="0" smtClean="0">
                <a:cs typeface="Consolas"/>
              </a:rPr>
              <a:t> and </a:t>
            </a:r>
            <a:r>
              <a:rPr lang="en-US" dirty="0" err="1" smtClean="0">
                <a:cs typeface="Consolas"/>
              </a:rPr>
              <a:t>https_proxy</a:t>
            </a:r>
            <a:r>
              <a:rPr lang="en-US" dirty="0" smtClean="0">
                <a:cs typeface="Consolas"/>
              </a:rPr>
              <a:t> definitions so it needs to be configured to use the intuit proxy in order to connect to the outside world.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 smtClean="0">
              <a:latin typeface="Consolas"/>
              <a:cs typeface="Consola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5B-7C00-E746-ACAB-8AC1DC6DAF59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57200" y="4911778"/>
            <a:ext cx="8223250" cy="1098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rgbClr val="000000"/>
                </a:solidFill>
                <a:latin typeface="+mn-lt"/>
                <a:ea typeface="+mn-ea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rgbClr val="000000"/>
                </a:solidFill>
                <a:latin typeface="+mn-lt"/>
                <a:ea typeface="+mn-ea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rgbClr val="000000"/>
                </a:solidFill>
                <a:latin typeface="+mn-lt"/>
                <a:ea typeface="+mn-ea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dirty="0" smtClean="0">
                <a:cs typeface="Consolas"/>
              </a:rPr>
              <a:t>Note:</a:t>
            </a:r>
          </a:p>
          <a:p>
            <a:pPr marL="0" indent="0">
              <a:buFont typeface="Times" charset="0"/>
              <a:buNone/>
            </a:pPr>
            <a:r>
              <a:rPr lang="en-US" b="0" dirty="0" smtClean="0">
                <a:cs typeface="Consolas"/>
              </a:rPr>
              <a:t>It is </a:t>
            </a:r>
            <a:r>
              <a:rPr lang="en-US" b="0" i="1" dirty="0" smtClean="0">
                <a:cs typeface="Consolas"/>
              </a:rPr>
              <a:t>https-proxy</a:t>
            </a:r>
            <a:r>
              <a:rPr lang="en-US" b="0" dirty="0" smtClean="0">
                <a:cs typeface="Consolas"/>
              </a:rPr>
              <a:t> and not </a:t>
            </a:r>
            <a:r>
              <a:rPr lang="en-US" b="0" dirty="0" err="1" smtClean="0">
                <a:cs typeface="Consolas"/>
              </a:rPr>
              <a:t>https_proxy</a:t>
            </a:r>
            <a:r>
              <a:rPr lang="en-US" b="0" dirty="0">
                <a:cs typeface="Consolas"/>
              </a:rPr>
              <a:t>.</a:t>
            </a:r>
            <a:endParaRPr lang="en-US" b="0" dirty="0" smtClean="0"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sz="1600" dirty="0" smtClean="0"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sz="1600" dirty="0" smtClean="0"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sz="1600" dirty="0" smtClean="0"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sz="1600" dirty="0" smtClean="0"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sz="1600" dirty="0" smtClean="0"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sz="1600" dirty="0" smtClean="0">
              <a:latin typeface="Consolas"/>
              <a:cs typeface="Consolas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457200" y="2804345"/>
            <a:ext cx="8223250" cy="1198760"/>
          </a:xfrm>
          <a:prstGeom prst="rect">
            <a:avLst/>
          </a:prstGeo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rgbClr val="000000"/>
                </a:solidFill>
                <a:latin typeface="+mn-lt"/>
                <a:ea typeface="+mn-ea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rgbClr val="000000"/>
                </a:solidFill>
                <a:latin typeface="+mn-lt"/>
                <a:ea typeface="+mn-ea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rgbClr val="000000"/>
                </a:solidFill>
                <a:latin typeface="+mn-lt"/>
                <a:ea typeface="+mn-ea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sz="1600" b="0" dirty="0">
                <a:solidFill>
                  <a:srgbClr val="FFFFFF"/>
                </a:solidFill>
                <a:latin typeface="Consolas"/>
                <a:cs typeface="Consolas"/>
              </a:rPr>
              <a:t>$ </a:t>
            </a:r>
            <a:r>
              <a:rPr lang="en-US" sz="1600" b="0" dirty="0" err="1" smtClean="0">
                <a:solidFill>
                  <a:srgbClr val="FFFFFF"/>
                </a:solidFill>
                <a:latin typeface="Consolas"/>
                <a:cs typeface="Consolas"/>
              </a:rPr>
              <a:t>npm</a:t>
            </a:r>
            <a:r>
              <a:rPr lang="en-US" sz="1600" b="0" dirty="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lang="en-US" sz="1600" b="0" dirty="0" err="1">
                <a:solidFill>
                  <a:srgbClr val="FFFFFF"/>
                </a:solidFill>
                <a:latin typeface="Consolas"/>
                <a:cs typeface="Consolas"/>
              </a:rPr>
              <a:t>config</a:t>
            </a:r>
            <a:r>
              <a:rPr lang="en-US" sz="1600" b="0" dirty="0">
                <a:solidFill>
                  <a:srgbClr val="FFFFFF"/>
                </a:solidFill>
                <a:latin typeface="Consolas"/>
                <a:cs typeface="Consolas"/>
              </a:rPr>
              <a:t> set proxy http://qypprdproxy02.ie.intuit.net:80</a:t>
            </a:r>
          </a:p>
          <a:p>
            <a:pPr marL="0" indent="0">
              <a:buNone/>
            </a:pPr>
            <a:r>
              <a:rPr lang="en-US" sz="1600" b="0" dirty="0">
                <a:solidFill>
                  <a:srgbClr val="FFFFFF"/>
                </a:solidFill>
                <a:latin typeface="Consolas"/>
                <a:cs typeface="Consolas"/>
              </a:rPr>
              <a:t>$ </a:t>
            </a:r>
            <a:r>
              <a:rPr lang="en-US" sz="1600" b="0" dirty="0" err="1">
                <a:solidFill>
                  <a:srgbClr val="FFFFFF"/>
                </a:solidFill>
                <a:latin typeface="Consolas"/>
                <a:cs typeface="Consolas"/>
              </a:rPr>
              <a:t>n</a:t>
            </a:r>
            <a:r>
              <a:rPr lang="en-US" sz="1600" b="0" dirty="0" err="1" smtClean="0">
                <a:solidFill>
                  <a:srgbClr val="FFFFFF"/>
                </a:solidFill>
                <a:latin typeface="Consolas"/>
                <a:cs typeface="Consolas"/>
              </a:rPr>
              <a:t>pm</a:t>
            </a:r>
            <a:r>
              <a:rPr lang="en-US" sz="1600" b="0" dirty="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lang="en-US" sz="1600" b="0" dirty="0" err="1">
                <a:solidFill>
                  <a:srgbClr val="FFFFFF"/>
                </a:solidFill>
                <a:latin typeface="Consolas"/>
                <a:cs typeface="Consolas"/>
              </a:rPr>
              <a:t>config</a:t>
            </a:r>
            <a:r>
              <a:rPr lang="en-US" sz="1600" b="0" dirty="0">
                <a:solidFill>
                  <a:srgbClr val="FFFFFF"/>
                </a:solidFill>
                <a:latin typeface="Consolas"/>
                <a:cs typeface="Consolas"/>
              </a:rPr>
              <a:t> set https-proxy http://qypprdproxy02.ie.intuit.net:80</a:t>
            </a:r>
          </a:p>
          <a:p>
            <a:pPr marL="0" indent="0">
              <a:buFont typeface="Times" charset="0"/>
              <a:buNone/>
            </a:pPr>
            <a:endParaRPr lang="en-US" sz="1600" b="0" dirty="0" smtClean="0">
              <a:solidFill>
                <a:srgbClr val="FFFFFF"/>
              </a:solidFill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sz="1600" b="0" dirty="0" smtClean="0">
              <a:solidFill>
                <a:srgbClr val="FFFFFF"/>
              </a:solidFill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sz="1600" b="0" dirty="0" smtClean="0">
              <a:solidFill>
                <a:srgbClr val="FFFFFF"/>
              </a:solidFill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sz="1600" b="0" dirty="0" smtClean="0">
              <a:solidFill>
                <a:srgbClr val="FFFFFF"/>
              </a:solidFill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sz="1600" b="0" dirty="0" smtClean="0">
              <a:solidFill>
                <a:srgbClr val="FFFFFF"/>
              </a:solidFill>
              <a:latin typeface="Consolas"/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sz="1600" b="0" dirty="0" smtClean="0">
              <a:solidFill>
                <a:srgbClr val="FFFFFF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8881521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Configure </a:t>
            </a:r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6689"/>
            <a:ext cx="8223250" cy="593211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>
                <a:cs typeface="Consolas"/>
              </a:rPr>
              <a:t>Git</a:t>
            </a:r>
            <a:r>
              <a:rPr lang="en-US" dirty="0" smtClean="0">
                <a:cs typeface="Consolas"/>
              </a:rPr>
              <a:t> also will need to be configured to use the intuit proxy.</a:t>
            </a:r>
          </a:p>
          <a:p>
            <a:pPr marL="0" indent="0">
              <a:buNone/>
            </a:pPr>
            <a:endParaRPr lang="en-US" dirty="0">
              <a:cs typeface="Consolas"/>
            </a:endParaRPr>
          </a:p>
          <a:p>
            <a:pPr marL="0" indent="0">
              <a:buNone/>
            </a:pPr>
            <a:endParaRPr lang="en-US" dirty="0">
              <a:cs typeface="Consola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5B-7C00-E746-ACAB-8AC1DC6DAF59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450850" y="2029900"/>
            <a:ext cx="8223250" cy="748455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sz="1600" b="0" dirty="0" smtClean="0">
                <a:latin typeface="Consolas"/>
                <a:cs typeface="Consolas"/>
              </a:rPr>
              <a:t>$ </a:t>
            </a:r>
            <a:r>
              <a:rPr lang="en-US" sz="1600" b="0" dirty="0" err="1" smtClean="0">
                <a:latin typeface="Consolas"/>
                <a:cs typeface="Consolas"/>
              </a:rPr>
              <a:t>git</a:t>
            </a:r>
            <a:r>
              <a:rPr lang="en-US" sz="1600" b="0" dirty="0">
                <a:latin typeface="Consolas"/>
                <a:cs typeface="Consolas"/>
              </a:rPr>
              <a:t> </a:t>
            </a:r>
            <a:r>
              <a:rPr lang="en-US" sz="1600" b="0" dirty="0" err="1" smtClean="0">
                <a:latin typeface="Consolas"/>
                <a:cs typeface="Consolas"/>
              </a:rPr>
              <a:t>config</a:t>
            </a:r>
            <a:r>
              <a:rPr lang="en-US" sz="1600" b="0" dirty="0" smtClean="0">
                <a:latin typeface="Consolas"/>
                <a:cs typeface="Consolas"/>
              </a:rPr>
              <a:t> --global </a:t>
            </a:r>
            <a:r>
              <a:rPr lang="en-US" sz="1600" b="0" dirty="0" err="1" smtClean="0">
                <a:latin typeface="Consolas"/>
                <a:cs typeface="Consolas"/>
              </a:rPr>
              <a:t>http.proxy</a:t>
            </a:r>
            <a:r>
              <a:rPr lang="en-US" sz="1600" b="0" dirty="0" smtClean="0">
                <a:latin typeface="Consolas"/>
                <a:cs typeface="Consolas"/>
              </a:rPr>
              <a:t> http://qypprdproxy02.ie.intuit.net:80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63550" y="3450342"/>
            <a:ext cx="8223250" cy="1459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rgbClr val="000000"/>
                </a:solidFill>
                <a:latin typeface="+mn-lt"/>
                <a:ea typeface="+mn-ea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rgbClr val="000000"/>
                </a:solidFill>
                <a:latin typeface="+mn-lt"/>
                <a:ea typeface="+mn-ea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rgbClr val="000000"/>
                </a:solidFill>
                <a:latin typeface="+mn-lt"/>
                <a:ea typeface="+mn-ea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dirty="0" err="1" smtClean="0">
                <a:cs typeface="Consolas"/>
              </a:rPr>
              <a:t>Git</a:t>
            </a:r>
            <a:r>
              <a:rPr lang="en-US" dirty="0" smtClean="0">
                <a:cs typeface="Consolas"/>
              </a:rPr>
              <a:t> Protocol Issues:</a:t>
            </a:r>
          </a:p>
          <a:p>
            <a:pPr marL="0" indent="0">
              <a:buFont typeface="Times" charset="0"/>
              <a:buNone/>
            </a:pPr>
            <a:r>
              <a:rPr lang="en-US" b="0" dirty="0" smtClean="0">
                <a:cs typeface="Consolas"/>
              </a:rPr>
              <a:t>If you have issues with the </a:t>
            </a:r>
            <a:r>
              <a:rPr lang="en-US" b="0" dirty="0" err="1" smtClean="0">
                <a:cs typeface="Consolas"/>
              </a:rPr>
              <a:t>git</a:t>
            </a:r>
            <a:r>
              <a:rPr lang="en-US" b="0" dirty="0" smtClean="0">
                <a:cs typeface="Consolas"/>
              </a:rPr>
              <a:t> protocol timing out or having a connection error, you can force </a:t>
            </a:r>
            <a:r>
              <a:rPr lang="en-US" b="0" dirty="0" err="1" smtClean="0">
                <a:cs typeface="Consolas"/>
              </a:rPr>
              <a:t>git</a:t>
            </a:r>
            <a:r>
              <a:rPr lang="en-US" b="0" dirty="0" smtClean="0">
                <a:cs typeface="Consolas"/>
              </a:rPr>
              <a:t> to always use https with the following configuration:</a:t>
            </a:r>
          </a:p>
          <a:p>
            <a:pPr marL="0" indent="0">
              <a:buFont typeface="Times" charset="0"/>
              <a:buNone/>
            </a:pPr>
            <a:endParaRPr lang="en-US" dirty="0" smtClean="0">
              <a:cs typeface="Consolas"/>
            </a:endParaRPr>
          </a:p>
          <a:p>
            <a:pPr marL="0" indent="0">
              <a:buFont typeface="Times" charset="0"/>
              <a:buNone/>
            </a:pPr>
            <a:endParaRPr lang="en-US" dirty="0">
              <a:cs typeface="Consolas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63550" y="5070608"/>
            <a:ext cx="8223250" cy="748455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sz="1600" b="0" dirty="0" smtClean="0">
                <a:latin typeface="Consolas"/>
                <a:cs typeface="Consolas"/>
              </a:rPr>
              <a:t>$ </a:t>
            </a:r>
            <a:r>
              <a:rPr lang="en-US" sz="1600" b="0" dirty="0" err="1" smtClean="0">
                <a:latin typeface="Consolas"/>
                <a:cs typeface="Consolas"/>
              </a:rPr>
              <a:t>git</a:t>
            </a:r>
            <a:r>
              <a:rPr lang="en-US" sz="1600" b="0" dirty="0">
                <a:latin typeface="Consolas"/>
                <a:cs typeface="Consolas"/>
              </a:rPr>
              <a:t> </a:t>
            </a:r>
            <a:r>
              <a:rPr lang="en-US" sz="1600" b="0" dirty="0" err="1" smtClean="0">
                <a:latin typeface="Consolas"/>
                <a:cs typeface="Consolas"/>
              </a:rPr>
              <a:t>config</a:t>
            </a:r>
            <a:r>
              <a:rPr lang="en-US" sz="1600" b="0" dirty="0" smtClean="0">
                <a:latin typeface="Consolas"/>
                <a:cs typeface="Consolas"/>
              </a:rPr>
              <a:t> --global </a:t>
            </a:r>
            <a:r>
              <a:rPr lang="en-US" sz="1600" b="0" dirty="0" err="1" smtClean="0">
                <a:latin typeface="Consolas"/>
                <a:cs typeface="Consolas"/>
              </a:rPr>
              <a:t>url</a:t>
            </a:r>
            <a:r>
              <a:rPr lang="en-US" sz="1600" b="0" dirty="0" smtClean="0">
                <a:latin typeface="Consolas"/>
                <a:cs typeface="Consolas"/>
              </a:rPr>
              <a:t>.”https://”.</a:t>
            </a:r>
            <a:r>
              <a:rPr lang="en-US" sz="1600" b="0" dirty="0" err="1" smtClean="0">
                <a:latin typeface="Consolas"/>
                <a:cs typeface="Consolas"/>
              </a:rPr>
              <a:t>insteadOf</a:t>
            </a:r>
            <a:r>
              <a:rPr lang="en-US" sz="1600" b="0" dirty="0" smtClean="0">
                <a:latin typeface="Consolas"/>
                <a:cs typeface="Consolas"/>
              </a:rPr>
              <a:t> </a:t>
            </a:r>
            <a:r>
              <a:rPr lang="en-US" sz="1600" b="0" dirty="0" err="1" smtClean="0">
                <a:latin typeface="Consolas"/>
                <a:cs typeface="Consolas"/>
              </a:rPr>
              <a:t>git</a:t>
            </a:r>
            <a:r>
              <a:rPr lang="en-US" sz="1600" b="0" dirty="0" smtClean="0">
                <a:latin typeface="Consolas"/>
                <a:cs typeface="Consolas"/>
              </a:rPr>
              <a:t>://</a:t>
            </a:r>
          </a:p>
        </p:txBody>
      </p:sp>
    </p:spTree>
    <p:extLst>
      <p:ext uri="{BB962C8B-B14F-4D97-AF65-F5344CB8AC3E}">
        <p14:creationId xmlns:p14="http://schemas.microsoft.com/office/powerpoint/2010/main" val="1250458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Global NPM 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6688"/>
            <a:ext cx="8223250" cy="990120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 smtClean="0"/>
              <a:t>If you try to install modules globally you’ll find that you will run into a lot of permission issues. To address this, adjust your node settings to install global modules local for your login.</a:t>
            </a:r>
            <a:endParaRPr lang="en-US" sz="1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5B-7C00-E746-ACAB-8AC1DC6DAF59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450850" y="2451017"/>
            <a:ext cx="8223250" cy="748455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sz="1600" b="0" dirty="0" smtClean="0">
                <a:latin typeface="Consolas"/>
                <a:cs typeface="Consolas"/>
              </a:rPr>
              <a:t>$ </a:t>
            </a:r>
            <a:r>
              <a:rPr lang="en-US" sz="1600" b="0" dirty="0" err="1" smtClean="0">
                <a:latin typeface="Consolas"/>
                <a:cs typeface="Consolas"/>
              </a:rPr>
              <a:t>npm</a:t>
            </a:r>
            <a:r>
              <a:rPr lang="en-US" sz="1600" b="0" dirty="0" smtClean="0">
                <a:latin typeface="Consolas"/>
                <a:cs typeface="Consolas"/>
              </a:rPr>
              <a:t> </a:t>
            </a:r>
            <a:r>
              <a:rPr lang="en-US" sz="1600" b="0" dirty="0" err="1" smtClean="0">
                <a:latin typeface="Consolas"/>
                <a:cs typeface="Consolas"/>
              </a:rPr>
              <a:t>config</a:t>
            </a:r>
            <a:r>
              <a:rPr lang="en-US" sz="1600" b="0" dirty="0" smtClean="0">
                <a:latin typeface="Consolas"/>
                <a:cs typeface="Consolas"/>
              </a:rPr>
              <a:t> set prefix=~/.node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57200" y="3516926"/>
            <a:ext cx="8223250" cy="6287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rgbClr val="000000"/>
                </a:solidFill>
                <a:latin typeface="+mn-lt"/>
                <a:ea typeface="+mn-ea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rgbClr val="000000"/>
                </a:solidFill>
                <a:latin typeface="+mn-lt"/>
                <a:ea typeface="+mn-ea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rgbClr val="000000"/>
                </a:solidFill>
                <a:latin typeface="+mn-lt"/>
                <a:ea typeface="+mn-ea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sz="1600" b="0" dirty="0" smtClean="0"/>
              <a:t>You’ll then need to add this directory to your PATH. Remember to add /bin to the end of the path so you have access to the binaries in bash.</a:t>
            </a:r>
            <a:endParaRPr lang="en-US" sz="1600" b="0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50850" y="4327134"/>
            <a:ext cx="8223250" cy="748455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sz="1600" b="0" dirty="0" smtClean="0">
                <a:latin typeface="Consolas"/>
                <a:cs typeface="Consolas"/>
              </a:rPr>
              <a:t>$ export PATH=$PATH:$HOME/.node/bin</a:t>
            </a:r>
          </a:p>
        </p:txBody>
      </p:sp>
    </p:spTree>
    <p:extLst>
      <p:ext uri="{BB962C8B-B14F-4D97-AF65-F5344CB8AC3E}">
        <p14:creationId xmlns:p14="http://schemas.microsoft.com/office/powerpoint/2010/main" val="1471005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0812" y="372281"/>
            <a:ext cx="8584105" cy="5984069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Hands On Learning</a:t>
            </a:r>
          </a:p>
          <a:p>
            <a:r>
              <a:rPr lang="en-US" b="1" dirty="0" smtClean="0"/>
              <a:t>9</a:t>
            </a:r>
            <a:r>
              <a:rPr lang="en-US" b="1" dirty="0"/>
              <a:t>:00 – 9:30</a:t>
            </a:r>
            <a:r>
              <a:rPr lang="en-US" dirty="0"/>
              <a:t>: Evan Goer shows how to install Node on your laptop and begin writing your first projects.</a:t>
            </a:r>
          </a:p>
          <a:p>
            <a:r>
              <a:rPr lang="en-US" b="1" dirty="0" smtClean="0"/>
              <a:t>9</a:t>
            </a:r>
            <a:r>
              <a:rPr lang="en-US" b="1" dirty="0"/>
              <a:t>:30 – 10:00</a:t>
            </a:r>
            <a:r>
              <a:rPr lang="en-US" dirty="0"/>
              <a:t>: Jeffrey Schell shows how to install Node on Cloud9 servers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b="1" dirty="0">
                <a:solidFill>
                  <a:srgbClr val="00729A"/>
                </a:solidFill>
              </a:rPr>
              <a:t>Keynote Presentation</a:t>
            </a:r>
          </a:p>
          <a:p>
            <a:r>
              <a:rPr lang="en-US" b="1" dirty="0" smtClean="0"/>
              <a:t>10</a:t>
            </a:r>
            <a:r>
              <a:rPr lang="en-US" b="1" dirty="0"/>
              <a:t>:00 – 11:00 </a:t>
            </a:r>
            <a:r>
              <a:rPr lang="en-US" dirty="0"/>
              <a:t>Jeff Harrell (PayPal) Introduction to Node and the future of writing JavaScript for the client and server</a:t>
            </a:r>
          </a:p>
          <a:p>
            <a:r>
              <a:rPr lang="en-US" b="1" dirty="0" smtClean="0"/>
              <a:t>11</a:t>
            </a:r>
            <a:r>
              <a:rPr lang="en-US" b="1" dirty="0"/>
              <a:t>:00 – 12:00 </a:t>
            </a:r>
            <a:r>
              <a:rPr lang="en-US" dirty="0"/>
              <a:t>Erik Toth (PayPal) Learn how PayPal uses </a:t>
            </a:r>
            <a:r>
              <a:rPr lang="en-US" dirty="0" smtClean="0"/>
              <a:t>Node</a:t>
            </a:r>
            <a:endParaRPr lang="en-US" dirty="0"/>
          </a:p>
          <a:p>
            <a:r>
              <a:rPr lang="en-US" b="1" dirty="0">
                <a:solidFill>
                  <a:srgbClr val="00729A"/>
                </a:solidFill>
              </a:rPr>
              <a:t>Lunch (12:00-12-45</a:t>
            </a:r>
            <a:r>
              <a:rPr lang="en-US" b="1" dirty="0" smtClean="0">
                <a:solidFill>
                  <a:srgbClr val="00729A"/>
                </a:solidFill>
              </a:rPr>
              <a:t>)</a:t>
            </a:r>
            <a:endParaRPr lang="en-US" dirty="0">
              <a:solidFill>
                <a:srgbClr val="00729A"/>
              </a:solidFill>
            </a:endParaRPr>
          </a:p>
          <a:p>
            <a:r>
              <a:rPr lang="en-US" b="1" dirty="0">
                <a:solidFill>
                  <a:srgbClr val="00729A"/>
                </a:solidFill>
              </a:rPr>
              <a:t>Node @Intuit</a:t>
            </a:r>
          </a:p>
          <a:p>
            <a:r>
              <a:rPr lang="en-US" b="1" dirty="0" smtClean="0"/>
              <a:t>12</a:t>
            </a:r>
            <a:r>
              <a:rPr lang="en-US" b="1" dirty="0"/>
              <a:t>:45-1:15</a:t>
            </a:r>
            <a:r>
              <a:rPr lang="en-US" dirty="0"/>
              <a:t>: Modesty Zhang will discuss how TurboTax is parsing PDF tax forms in </a:t>
            </a:r>
            <a:r>
              <a:rPr lang="en-US" dirty="0" err="1"/>
              <a:t>Node.JS</a:t>
            </a:r>
            <a:endParaRPr lang="en-US" dirty="0"/>
          </a:p>
          <a:p>
            <a:r>
              <a:rPr lang="en-US" b="1" dirty="0" smtClean="0"/>
              <a:t>1</a:t>
            </a:r>
            <a:r>
              <a:rPr lang="en-US" b="1" dirty="0"/>
              <a:t>:30-2:00</a:t>
            </a:r>
            <a:r>
              <a:rPr lang="en-US" dirty="0"/>
              <a:t>: Clarence Huang shares strategies, monitoring and clustering of Node within TurboTax. 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4861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 about Ports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6688"/>
            <a:ext cx="8223250" cy="1500430"/>
          </a:xfrm>
        </p:spPr>
        <p:txBody>
          <a:bodyPr/>
          <a:lstStyle/>
          <a:p>
            <a:r>
              <a:rPr lang="en-US" dirty="0" smtClean="0"/>
              <a:t>Unix reserves ports lower than 1024</a:t>
            </a:r>
          </a:p>
          <a:p>
            <a:r>
              <a:rPr lang="en-US" dirty="0" smtClean="0"/>
              <a:t>Instead of trying to run as root, run on a higher port and use </a:t>
            </a:r>
            <a:r>
              <a:rPr lang="en-US" dirty="0" err="1" smtClean="0"/>
              <a:t>iptables</a:t>
            </a:r>
            <a:r>
              <a:rPr lang="en-US" dirty="0" smtClean="0"/>
              <a:t> or something like </a:t>
            </a:r>
            <a:r>
              <a:rPr lang="en-US" dirty="0" err="1" smtClean="0"/>
              <a:t>nginx</a:t>
            </a:r>
            <a:r>
              <a:rPr lang="en-US" dirty="0" smtClean="0"/>
              <a:t> to route traffic to your application.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5B-7C00-E746-ACAB-8AC1DC6DAF59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457200" y="3110531"/>
            <a:ext cx="8223250" cy="631743"/>
          </a:xfrm>
          <a:prstGeom prst="rect">
            <a:avLst/>
          </a:prstGeo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rgbClr val="000000"/>
                </a:solidFill>
                <a:latin typeface="+mn-lt"/>
                <a:ea typeface="+mn-ea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rgbClr val="000000"/>
                </a:solidFill>
                <a:latin typeface="+mn-lt"/>
                <a:ea typeface="+mn-ea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rgbClr val="000000"/>
                </a:solidFill>
                <a:latin typeface="+mn-lt"/>
                <a:ea typeface="+mn-ea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sz="1400" b="0" dirty="0" smtClean="0">
                <a:solidFill>
                  <a:srgbClr val="FFFFFF"/>
                </a:solidFill>
                <a:latin typeface="Consolas"/>
                <a:cs typeface="Consolas"/>
              </a:rPr>
              <a:t>$ </a:t>
            </a:r>
            <a:r>
              <a:rPr lang="en-US" sz="1400" b="0" dirty="0" err="1" smtClean="0">
                <a:solidFill>
                  <a:srgbClr val="FFFFFF"/>
                </a:solidFill>
                <a:latin typeface="Consolas"/>
                <a:cs typeface="Consolas"/>
              </a:rPr>
              <a:t>sudo</a:t>
            </a:r>
            <a:r>
              <a:rPr lang="en-US" sz="1400" b="0" dirty="0" smtClean="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lang="en-US" sz="1400" b="0" dirty="0" err="1">
                <a:solidFill>
                  <a:srgbClr val="FFFFFF"/>
                </a:solidFill>
                <a:latin typeface="Consolas"/>
                <a:cs typeface="Consolas"/>
              </a:rPr>
              <a:t>iptables</a:t>
            </a:r>
            <a:r>
              <a:rPr lang="en-US" sz="1400" b="0" dirty="0">
                <a:solidFill>
                  <a:srgbClr val="FFFFFF"/>
                </a:solidFill>
                <a:latin typeface="Consolas"/>
                <a:cs typeface="Consolas"/>
              </a:rPr>
              <a:t> -t </a:t>
            </a:r>
            <a:r>
              <a:rPr lang="en-US" sz="1400" b="0" dirty="0" err="1">
                <a:solidFill>
                  <a:srgbClr val="FFFFFF"/>
                </a:solidFill>
                <a:latin typeface="Consolas"/>
                <a:cs typeface="Consolas"/>
              </a:rPr>
              <a:t>nat</a:t>
            </a:r>
            <a:r>
              <a:rPr lang="en-US" sz="1400" b="0" dirty="0">
                <a:solidFill>
                  <a:srgbClr val="FFFFFF"/>
                </a:solidFill>
                <a:latin typeface="Consolas"/>
                <a:cs typeface="Consolas"/>
              </a:rPr>
              <a:t> -A PREROUTING -p </a:t>
            </a:r>
            <a:r>
              <a:rPr lang="en-US" sz="1400" b="0" dirty="0" err="1">
                <a:solidFill>
                  <a:srgbClr val="FFFFFF"/>
                </a:solidFill>
                <a:latin typeface="Consolas"/>
                <a:cs typeface="Consolas"/>
              </a:rPr>
              <a:t>tcp</a:t>
            </a:r>
            <a:r>
              <a:rPr lang="en-US" sz="1400" b="0" dirty="0">
                <a:solidFill>
                  <a:srgbClr val="FFFFFF"/>
                </a:solidFill>
                <a:latin typeface="Consolas"/>
                <a:cs typeface="Consolas"/>
              </a:rPr>
              <a:t> --</a:t>
            </a:r>
            <a:r>
              <a:rPr lang="en-US" sz="1400" b="0" dirty="0" err="1">
                <a:solidFill>
                  <a:srgbClr val="FFFFFF"/>
                </a:solidFill>
                <a:latin typeface="Consolas"/>
                <a:cs typeface="Consolas"/>
              </a:rPr>
              <a:t>dport</a:t>
            </a:r>
            <a:r>
              <a:rPr lang="en-US" sz="1400" b="0" dirty="0">
                <a:solidFill>
                  <a:srgbClr val="FFFFFF"/>
                </a:solidFill>
                <a:latin typeface="Consolas"/>
                <a:cs typeface="Consolas"/>
              </a:rPr>
              <a:t> 80 -j REDIRECT --to-ports </a:t>
            </a:r>
            <a:r>
              <a:rPr lang="en-US" sz="1400" b="0" dirty="0" smtClean="0">
                <a:solidFill>
                  <a:srgbClr val="FFFFFF"/>
                </a:solidFill>
                <a:latin typeface="Consolas"/>
                <a:cs typeface="Consolas"/>
              </a:rPr>
              <a:t>3000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50850" y="4061257"/>
            <a:ext cx="8223250" cy="49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marL="168275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0850" indent="-1682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–"/>
              <a:defRPr>
                <a:solidFill>
                  <a:srgbClr val="000000"/>
                </a:solidFill>
                <a:latin typeface="+mn-lt"/>
                <a:ea typeface="+mn-ea"/>
              </a:defRPr>
            </a:lvl2pPr>
            <a:lvl3pPr marL="684213" indent="-1190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600">
                <a:solidFill>
                  <a:srgbClr val="000000"/>
                </a:solidFill>
                <a:latin typeface="+mn-lt"/>
                <a:ea typeface="+mn-ea"/>
              </a:defRPr>
            </a:lvl3pPr>
            <a:lvl4pPr marL="911225" indent="-1127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-"/>
              <a:defRPr sz="1400">
                <a:solidFill>
                  <a:srgbClr val="000000"/>
                </a:solidFill>
                <a:latin typeface="+mn-lt"/>
                <a:ea typeface="+mn-ea"/>
              </a:defRPr>
            </a:lvl4pPr>
            <a:lvl5pPr marL="11430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5pPr>
            <a:lvl6pPr marL="16002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6pPr>
            <a:lvl7pPr marL="20574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7pPr>
            <a:lvl8pPr marL="25146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8pPr>
            <a:lvl9pPr marL="2971800" indent="-1111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12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r>
              <a:rPr lang="en-US" b="0" dirty="0" smtClean="0"/>
              <a:t>NGINX information </a:t>
            </a:r>
            <a:r>
              <a:rPr lang="en-US" b="0" dirty="0"/>
              <a:t>at </a:t>
            </a:r>
            <a:r>
              <a:rPr lang="en-US" b="0" dirty="0" smtClean="0">
                <a:hlinkClick r:id="rId2"/>
              </a:rPr>
              <a:t>http</a:t>
            </a:r>
            <a:r>
              <a:rPr lang="en-US" b="0" dirty="0">
                <a:hlinkClick r:id="rId2"/>
              </a:rPr>
              <a:t>://wiki.nginx.org/</a:t>
            </a:r>
            <a:r>
              <a:rPr lang="en-US" b="0" dirty="0" smtClean="0">
                <a:hlinkClick r:id="rId2"/>
              </a:rPr>
              <a:t>Main</a:t>
            </a:r>
            <a:r>
              <a:rPr lang="en-US" b="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794437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Alternative Installation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 smtClean="0"/>
              <a:t>Node Version Manager (</a:t>
            </a:r>
            <a:r>
              <a:rPr lang="en-US" sz="1600" dirty="0" err="1" smtClean="0"/>
              <a:t>nvm</a:t>
            </a:r>
            <a:r>
              <a:rPr lang="en-US" sz="1600" dirty="0"/>
              <a:t>) </a:t>
            </a:r>
            <a:r>
              <a:rPr lang="en-US" sz="1600" dirty="0" smtClean="0"/>
              <a:t>[ </a:t>
            </a:r>
            <a:r>
              <a:rPr lang="en-US" sz="1600" dirty="0" smtClean="0">
                <a:hlinkClick r:id="rId2"/>
              </a:rPr>
              <a:t>https</a:t>
            </a:r>
            <a:r>
              <a:rPr lang="en-US" sz="1600" dirty="0">
                <a:hlinkClick r:id="rId2"/>
              </a:rPr>
              <a:t>://github.com/creationix/</a:t>
            </a:r>
            <a:r>
              <a:rPr lang="en-US" sz="1600" dirty="0" smtClean="0">
                <a:hlinkClick r:id="rId2"/>
              </a:rPr>
              <a:t>nvm</a:t>
            </a:r>
            <a:r>
              <a:rPr lang="en-US" sz="1600" dirty="0" smtClean="0"/>
              <a:t> ]</a:t>
            </a:r>
          </a:p>
          <a:p>
            <a:pPr lvl="1"/>
            <a:r>
              <a:rPr lang="en-US" sz="1400" dirty="0" smtClean="0"/>
              <a:t>Allows for multiple versions of node to be installed.</a:t>
            </a:r>
          </a:p>
          <a:p>
            <a:pPr lvl="1"/>
            <a:r>
              <a:rPr lang="en-US" sz="1400" dirty="0" smtClean="0"/>
              <a:t>Simple commands to install and switch between versions</a:t>
            </a:r>
          </a:p>
          <a:p>
            <a:pPr lvl="1"/>
            <a:endParaRPr lang="en-US" sz="1400" dirty="0"/>
          </a:p>
          <a:p>
            <a:r>
              <a:rPr lang="en-US" sz="1600" dirty="0" smtClean="0"/>
              <a:t>EPEL </a:t>
            </a:r>
            <a:r>
              <a:rPr lang="en-US" sz="1600" dirty="0" err="1" smtClean="0"/>
              <a:t>Respository</a:t>
            </a:r>
            <a:endParaRPr lang="en-US" sz="1600" dirty="0" smtClean="0"/>
          </a:p>
          <a:p>
            <a:pPr lvl="1"/>
            <a:r>
              <a:rPr lang="en-US" sz="1600" dirty="0" smtClean="0"/>
              <a:t>Node is available to install through yum using the EPEL Repository. </a:t>
            </a:r>
          </a:p>
          <a:p>
            <a:pPr lvl="2"/>
            <a:r>
              <a:rPr lang="en-US" sz="1200" dirty="0">
                <a:hlinkClick r:id="rId3"/>
              </a:rPr>
              <a:t>https://github.com/joyent/node/wiki/Installing-Node.js-via-package-</a:t>
            </a:r>
            <a:r>
              <a:rPr lang="en-US" sz="1200" dirty="0" smtClean="0">
                <a:hlinkClick r:id="rId3"/>
              </a:rPr>
              <a:t>manager</a:t>
            </a:r>
            <a:endParaRPr lang="en-US" sz="1200" dirty="0" smtClean="0"/>
          </a:p>
          <a:p>
            <a:pPr lvl="1"/>
            <a:r>
              <a:rPr lang="en-US" sz="1400" dirty="0" smtClean="0"/>
              <a:t>You will need to configure the repository to use the intuit proxy.</a:t>
            </a:r>
          </a:p>
          <a:p>
            <a:pPr lvl="2"/>
            <a:r>
              <a:rPr lang="en-US" sz="1200" dirty="0" smtClean="0"/>
              <a:t>Note: if you add the proxy setting to your /</a:t>
            </a:r>
            <a:r>
              <a:rPr lang="en-US" sz="1200" dirty="0" err="1" smtClean="0"/>
              <a:t>etc</a:t>
            </a:r>
            <a:r>
              <a:rPr lang="en-US" sz="1200" dirty="0" smtClean="0"/>
              <a:t>/</a:t>
            </a:r>
            <a:r>
              <a:rPr lang="en-US" sz="1200" dirty="0" err="1" smtClean="0"/>
              <a:t>yum.conf</a:t>
            </a:r>
            <a:r>
              <a:rPr lang="en-US" sz="1200" dirty="0" smtClean="0"/>
              <a:t>, this will cause internal repos to timeout. You can exclude INTU repos by adding proxy=_none_ to their configuration files.</a:t>
            </a:r>
          </a:p>
          <a:p>
            <a:endParaRPr lang="en-US" sz="1600" dirty="0"/>
          </a:p>
          <a:p>
            <a:r>
              <a:rPr lang="en-US" sz="1600" dirty="0" smtClean="0"/>
              <a:t>Install from Source</a:t>
            </a:r>
          </a:p>
          <a:p>
            <a:pPr lvl="1"/>
            <a:r>
              <a:rPr lang="en-US" sz="1400" dirty="0" smtClean="0"/>
              <a:t>Latest </a:t>
            </a:r>
            <a:r>
              <a:rPr lang="en-US" sz="1400" dirty="0"/>
              <a:t>stable release </a:t>
            </a:r>
            <a:r>
              <a:rPr lang="en-US" sz="1400" dirty="0" smtClean="0"/>
              <a:t>[ </a:t>
            </a:r>
            <a:r>
              <a:rPr lang="en-US" sz="1400" dirty="0" smtClean="0">
                <a:hlinkClick r:id="rId4"/>
              </a:rPr>
              <a:t>http</a:t>
            </a:r>
            <a:r>
              <a:rPr lang="en-US" sz="1400" dirty="0">
                <a:hlinkClick r:id="rId4"/>
              </a:rPr>
              <a:t>://nodejs.org/dist/node-</a:t>
            </a:r>
            <a:r>
              <a:rPr lang="en-US" sz="1400" dirty="0" smtClean="0">
                <a:hlinkClick r:id="rId4"/>
              </a:rPr>
              <a:t>latest.tar.gz</a:t>
            </a:r>
            <a:r>
              <a:rPr lang="en-US" sz="1400" dirty="0" smtClean="0"/>
              <a:t> ]</a:t>
            </a:r>
          </a:p>
          <a:p>
            <a:pPr lvl="1"/>
            <a:r>
              <a:rPr lang="en-US" sz="1400" dirty="0" smtClean="0"/>
              <a:t>Takes several minutes to compile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BF5B-7C00-E746-ACAB-8AC1DC6DAF59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8453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F2E Summit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2098675"/>
            <a:ext cx="4078654" cy="4027488"/>
          </a:xfrm>
        </p:spPr>
        <p:txBody>
          <a:bodyPr/>
          <a:lstStyle/>
          <a:p>
            <a:r>
              <a:rPr lang="en-US" dirty="0" smtClean="0"/>
              <a:t>Don’t miss the F2E Summit, June 4-5. Two days of web development innovation, best practices, and networking.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Security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Performance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Accessibility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JavaScript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Responsive Web Design</a:t>
            </a:r>
          </a:p>
          <a:p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://bit.ly/</a:t>
            </a:r>
            <a:r>
              <a:rPr lang="en-US" dirty="0" smtClean="0">
                <a:hlinkClick r:id="rId2"/>
              </a:rPr>
              <a:t>1oOOaFf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22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Front end engineering Summit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6779" y="952500"/>
            <a:ext cx="4182251" cy="523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1630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F2E Advisors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2125" y="2098675"/>
            <a:ext cx="3284880" cy="4027488"/>
          </a:xfrm>
        </p:spPr>
        <p:txBody>
          <a:bodyPr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Evan Goer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James Ayres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 smtClean="0"/>
              <a:t>Siddharth</a:t>
            </a:r>
            <a:r>
              <a:rPr lang="en-US" dirty="0" smtClean="0"/>
              <a:t> Ram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Jason Silver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Viet Doan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Emily Battle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Ted Drake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23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Organizers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396781" y="2088068"/>
            <a:ext cx="4572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latin typeface="Century Gothic"/>
                <a:cs typeface="Century Gothic"/>
              </a:rPr>
              <a:t>Greg </a:t>
            </a:r>
            <a:r>
              <a:rPr lang="en-US" dirty="0" smtClean="0">
                <a:latin typeface="Century Gothic"/>
                <a:cs typeface="Century Gothic"/>
              </a:rPr>
              <a:t>Miller</a:t>
            </a:r>
            <a:br>
              <a:rPr lang="en-US" dirty="0" smtClean="0">
                <a:latin typeface="Century Gothic"/>
                <a:cs typeface="Century Gothic"/>
              </a:rPr>
            </a:br>
            <a:endParaRPr lang="en-US" dirty="0">
              <a:latin typeface="Century Gothic"/>
              <a:cs typeface="Century Gothic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Century Gothic"/>
                <a:cs typeface="Century Gothic"/>
              </a:rPr>
              <a:t>Steve </a:t>
            </a:r>
            <a:r>
              <a:rPr lang="en-US" dirty="0" smtClean="0">
                <a:latin typeface="Century Gothic"/>
                <a:cs typeface="Century Gothic"/>
              </a:rPr>
              <a:t>Lin</a:t>
            </a:r>
            <a:br>
              <a:rPr lang="en-US" dirty="0" smtClean="0">
                <a:latin typeface="Century Gothic"/>
                <a:cs typeface="Century Gothic"/>
              </a:rPr>
            </a:br>
            <a:endParaRPr lang="en-US" dirty="0">
              <a:latin typeface="Century Gothic"/>
              <a:cs typeface="Century Gothic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Century Gothic"/>
                <a:cs typeface="Century Gothic"/>
              </a:rPr>
              <a:t>Joe </a:t>
            </a:r>
            <a:r>
              <a:rPr lang="en-US" dirty="0" smtClean="0">
                <a:latin typeface="Century Gothic"/>
                <a:cs typeface="Century Gothic"/>
              </a:rPr>
              <a:t>Wells</a:t>
            </a:r>
            <a:br>
              <a:rPr lang="en-US" dirty="0" smtClean="0">
                <a:latin typeface="Century Gothic"/>
                <a:cs typeface="Century Gothic"/>
              </a:rPr>
            </a:br>
            <a:endParaRPr lang="en-US" dirty="0">
              <a:latin typeface="Century Gothic"/>
              <a:cs typeface="Century Gothic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Century Gothic"/>
                <a:cs typeface="Century Gothic"/>
              </a:rPr>
              <a:t>Vanessa </a:t>
            </a:r>
            <a:r>
              <a:rPr lang="en-US" dirty="0" smtClean="0">
                <a:latin typeface="Century Gothic"/>
                <a:cs typeface="Century Gothic"/>
              </a:rPr>
              <a:t>Grant</a:t>
            </a:r>
            <a:br>
              <a:rPr lang="en-US" dirty="0" smtClean="0">
                <a:latin typeface="Century Gothic"/>
                <a:cs typeface="Century Gothic"/>
              </a:rPr>
            </a:br>
            <a:endParaRPr lang="en-US" dirty="0">
              <a:latin typeface="Century Gothic"/>
              <a:cs typeface="Century Gothic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Century Gothic"/>
                <a:cs typeface="Century Gothic"/>
              </a:rPr>
              <a:t>Chris Cox</a:t>
            </a:r>
            <a:br>
              <a:rPr lang="en-US" dirty="0" smtClean="0">
                <a:latin typeface="Century Gothic"/>
                <a:cs typeface="Century Gothic"/>
              </a:rPr>
            </a:br>
            <a:endParaRPr lang="en-US" dirty="0">
              <a:latin typeface="Century Gothic"/>
              <a:cs typeface="Century Gothic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Century Gothic"/>
                <a:cs typeface="Century Gothic"/>
              </a:rPr>
              <a:t>Douglas </a:t>
            </a:r>
            <a:r>
              <a:rPr lang="en-US" dirty="0" err="1" smtClean="0">
                <a:latin typeface="Century Gothic"/>
                <a:cs typeface="Century Gothic"/>
              </a:rPr>
              <a:t>Crossley</a:t>
            </a:r>
            <a:endParaRPr lang="en-US" dirty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3552819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Introducing Node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Bill Scott</a:t>
            </a:r>
            <a:br>
              <a:rPr lang="en-US" dirty="0" smtClean="0"/>
            </a:br>
            <a:r>
              <a:rPr lang="en-US" sz="3600" dirty="0" smtClean="0"/>
              <a:t>@</a:t>
            </a:r>
            <a:r>
              <a:rPr lang="en-US" sz="3600" dirty="0" err="1"/>
              <a:t>billwscott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2.1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2607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99435"/>
            <a:ext cx="9144000" cy="409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6493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F2E Summit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2098675"/>
            <a:ext cx="4078654" cy="4027488"/>
          </a:xfrm>
        </p:spPr>
        <p:txBody>
          <a:bodyPr/>
          <a:lstStyle/>
          <a:p>
            <a:r>
              <a:rPr lang="en-US" sz="2400" dirty="0"/>
              <a:t>A </a:t>
            </a:r>
            <a:r>
              <a:rPr lang="en-US" sz="2400" dirty="0" err="1"/>
              <a:t>NodeJS</a:t>
            </a:r>
            <a:r>
              <a:rPr lang="en-US" sz="2400" dirty="0"/>
              <a:t> conference for the enterprise, by the enterprise</a:t>
            </a:r>
            <a:r>
              <a:rPr lang="en-US" sz="2400" dirty="0" smtClean="0"/>
              <a:t>.</a:t>
            </a:r>
          </a:p>
          <a:p>
            <a:r>
              <a:rPr lang="en-US" sz="2400" dirty="0"/>
              <a:t>February </a:t>
            </a:r>
            <a:r>
              <a:rPr lang="en-US" sz="2400" dirty="0" smtClean="0"/>
              <a:t>28</a:t>
            </a:r>
            <a:r>
              <a:rPr lang="en-US" sz="2400" baseline="30000" dirty="0" smtClean="0"/>
              <a:t>th</a:t>
            </a:r>
          </a:p>
          <a:p>
            <a:r>
              <a:rPr lang="en-US" sz="2400" baseline="30000" dirty="0" err="1" smtClean="0"/>
              <a:t>NodeDay.com</a:t>
            </a:r>
            <a:endParaRPr lang="en-US" sz="2400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26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Node Day at PayPal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5800" y="2197561"/>
            <a:ext cx="6731000" cy="344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004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 at PayPal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Erik Toth</a:t>
            </a:r>
            <a:br>
              <a:rPr lang="en-US" dirty="0" smtClean="0"/>
            </a:br>
            <a:r>
              <a:rPr lang="en-US" sz="3600" dirty="0" smtClean="0"/>
              <a:t>@</a:t>
            </a:r>
            <a:r>
              <a:rPr lang="en-US" sz="3600" dirty="0" err="1" smtClean="0"/>
              <a:t>eriktoth</a:t>
            </a:r>
            <a:endParaRPr lang="en-US" sz="36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2.2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2607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F2E Summit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2098675"/>
            <a:ext cx="4078654" cy="4027488"/>
          </a:xfrm>
        </p:spPr>
        <p:txBody>
          <a:bodyPr/>
          <a:lstStyle/>
          <a:p>
            <a:r>
              <a:rPr lang="en-US" dirty="0" smtClean="0"/>
              <a:t>Keep the information flowing with these F2E distribution lists: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network-accessibility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network</a:t>
            </a:r>
            <a:r>
              <a:rPr lang="en-US" dirty="0" smtClean="0"/>
              <a:t>-CSS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network-F2E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n</a:t>
            </a:r>
            <a:r>
              <a:rPr lang="en-US" dirty="0" smtClean="0"/>
              <a:t>etwork-JavaScript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network-node</a:t>
            </a:r>
          </a:p>
          <a:p>
            <a:r>
              <a:rPr lang="en-US" dirty="0" smtClean="0"/>
              <a:t>Go to: </a:t>
            </a:r>
            <a:r>
              <a:rPr lang="en-US" dirty="0" err="1" smtClean="0"/>
              <a:t>DistributionListManager.Intuit.com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28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F2E Distribution lists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708" y="2585571"/>
            <a:ext cx="4140780" cy="298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1452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Lunch Time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12:00 – 12:45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166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F2E Summit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2098675"/>
            <a:ext cx="4078654" cy="4027488"/>
          </a:xfrm>
        </p:spPr>
        <p:txBody>
          <a:bodyPr/>
          <a:lstStyle/>
          <a:p>
            <a:r>
              <a:rPr lang="en-US" dirty="0" smtClean="0"/>
              <a:t>Don’t miss the F2E Summit, June 4-5. Two days of web development innovation, best practices, and networking.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Security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Performance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Accessibility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JavaScript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Responsive Web Design</a:t>
            </a:r>
          </a:p>
          <a:p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://bit.ly/</a:t>
            </a:r>
            <a:r>
              <a:rPr lang="en-US" dirty="0" smtClean="0">
                <a:hlinkClick r:id="rId2"/>
              </a:rPr>
              <a:t>1oOOaFf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3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Front end engineering Summit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6779" y="952500"/>
            <a:ext cx="4182251" cy="523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5890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0812" y="372281"/>
            <a:ext cx="8584105" cy="5984069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Hands On Learning</a:t>
            </a:r>
          </a:p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</a:rPr>
              <a:t>9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:00 – 9:30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: Evan Goer shows how to install Node on your laptop and begin writing your first projects.</a:t>
            </a:r>
          </a:p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</a:rPr>
              <a:t>9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:30 – 10:00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: Jeffrey Schell shows how to install Node on Cloud9 servers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.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b="1" dirty="0">
                <a:solidFill>
                  <a:srgbClr val="ACBEE8"/>
                </a:solidFill>
              </a:rPr>
              <a:t>Keynote Presentation</a:t>
            </a:r>
          </a:p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</a:rPr>
              <a:t>10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:00 – 11:00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Jeff Harrell (PayPal) Introduction to Node and the future of writing JavaScript for the client and server</a:t>
            </a:r>
          </a:p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</a:rPr>
              <a:t>11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:00 – 12:00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Erik Toth (PayPal) Learn how PayPal uses 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Node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b="1" dirty="0">
                <a:solidFill>
                  <a:srgbClr val="00729A"/>
                </a:solidFill>
              </a:rPr>
              <a:t>Lunch (12:00-12-45</a:t>
            </a:r>
            <a:r>
              <a:rPr lang="en-US" b="1" dirty="0" smtClean="0">
                <a:solidFill>
                  <a:srgbClr val="00729A"/>
                </a:solidFill>
              </a:rPr>
              <a:t>)</a:t>
            </a:r>
            <a:endParaRPr lang="en-US" dirty="0">
              <a:solidFill>
                <a:srgbClr val="00729A"/>
              </a:solidFill>
            </a:endParaRPr>
          </a:p>
          <a:p>
            <a:r>
              <a:rPr lang="en-US" b="1" dirty="0">
                <a:solidFill>
                  <a:srgbClr val="00729A"/>
                </a:solidFill>
              </a:rPr>
              <a:t>Node @Intuit</a:t>
            </a:r>
          </a:p>
          <a:p>
            <a:r>
              <a:rPr lang="en-US" b="1" dirty="0" smtClean="0"/>
              <a:t>12</a:t>
            </a:r>
            <a:r>
              <a:rPr lang="en-US" b="1" dirty="0"/>
              <a:t>:45-1:15</a:t>
            </a:r>
            <a:r>
              <a:rPr lang="en-US" dirty="0"/>
              <a:t>: Modesty Zhang will discuss how TurboTax is parsing PDF tax forms in </a:t>
            </a:r>
            <a:r>
              <a:rPr lang="en-US" dirty="0" err="1"/>
              <a:t>Node.JS</a:t>
            </a:r>
            <a:endParaRPr lang="en-US" dirty="0"/>
          </a:p>
          <a:p>
            <a:r>
              <a:rPr lang="en-US" b="1" dirty="0" smtClean="0"/>
              <a:t>1</a:t>
            </a:r>
            <a:r>
              <a:rPr lang="en-US" b="1" dirty="0"/>
              <a:t>:30-2:00</a:t>
            </a:r>
            <a:r>
              <a:rPr lang="en-US" dirty="0"/>
              <a:t>: Clarence Huang shares strategies, monitoring and clustering of Node within TurboTax. 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6732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Parsing PDF documents with node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Modesty Zhang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</a:t>
            </a:r>
            <a:r>
              <a:rPr lang="en-US" dirty="0"/>
              <a:t>3</a:t>
            </a:r>
            <a:r>
              <a:rPr lang="en-US" dirty="0" smtClean="0"/>
              <a:t>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7132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ABOUT BOOTSTRAP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</a:t>
            </a:r>
            <a:r>
              <a:rPr lang="en-US" dirty="0" err="1" smtClean="0"/>
              <a:t>iset</a:t>
            </a:r>
            <a:r>
              <a:rPr lang="en-US" dirty="0" smtClean="0"/>
              <a:t>  </a:t>
            </a:r>
          </a:p>
          <a:p>
            <a:pPr marL="285750" indent="-285750">
              <a:buFontTx/>
              <a:buChar char="-"/>
            </a:pPr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</a:t>
            </a:r>
            <a:r>
              <a:rPr lang="en-US" dirty="0" err="1" smtClean="0"/>
              <a:t>mooha</a:t>
            </a:r>
            <a:r>
              <a:rPr lang="en-US" dirty="0" smtClean="0"/>
              <a:t> </a:t>
            </a:r>
            <a:r>
              <a:rPr lang="en-US" dirty="0" err="1" smtClean="0"/>
              <a:t>doola</a:t>
            </a:r>
            <a:r>
              <a:rPr lang="en-US" dirty="0" smtClean="0"/>
              <a:t> </a:t>
            </a:r>
          </a:p>
          <a:p>
            <a:pPr marL="285750" indent="-285750">
              <a:buFontTx/>
              <a:buChar char="-"/>
            </a:pPr>
            <a:r>
              <a:rPr lang="en-US" dirty="0" err="1" smtClean="0"/>
              <a:t>Consectateur</a:t>
            </a:r>
            <a:r>
              <a:rPr lang="en-US" dirty="0" smtClean="0"/>
              <a:t> </a:t>
            </a:r>
            <a:r>
              <a:rPr lang="en-US" dirty="0" err="1" smtClean="0"/>
              <a:t>wam</a:t>
            </a:r>
            <a:r>
              <a:rPr lang="en-US" dirty="0" smtClean="0"/>
              <a:t> </a:t>
            </a:r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For </a:t>
            </a:r>
            <a:r>
              <a:rPr lang="en-US" dirty="0" err="1" smtClean="0"/>
              <a:t>sheezy</a:t>
            </a:r>
            <a:r>
              <a:rPr lang="en-US" dirty="0" smtClean="0"/>
              <a:t> keep it </a:t>
            </a:r>
            <a:r>
              <a:rPr lang="en-US" dirty="0" err="1" smtClean="0"/>
              <a:t>rizzle</a:t>
            </a:r>
            <a:r>
              <a:rPr lang="en-US" dirty="0" smtClean="0"/>
              <a:t> </a:t>
            </a:r>
            <a:r>
              <a:rPr lang="en-US" dirty="0" err="1" smtClean="0"/>
              <a:t>dizzle</a:t>
            </a:r>
            <a:r>
              <a:rPr lang="en-US" dirty="0" smtClean="0"/>
              <a:t> </a:t>
            </a:r>
          </a:p>
          <a:p>
            <a:pPr marL="285750" indent="-285750">
              <a:buFontTx/>
              <a:buChar char="-"/>
            </a:pPr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</a:t>
            </a:r>
            <a:r>
              <a:rPr lang="en-US" dirty="0" err="1" smtClean="0"/>
              <a:t>consectateur</a:t>
            </a:r>
            <a:r>
              <a:rPr lang="en-US" dirty="0" smtClean="0"/>
              <a:t> </a:t>
            </a:r>
            <a:r>
              <a:rPr lang="en-US" dirty="0" err="1" smtClean="0"/>
              <a:t>mamut</a:t>
            </a:r>
            <a:r>
              <a:rPr lang="en-US" dirty="0" smtClean="0"/>
              <a:t> </a:t>
            </a:r>
            <a:r>
              <a:rPr lang="en-US" dirty="0" err="1" smtClean="0"/>
              <a:t>tatem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32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WHAT IS BOOTSTRAP?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6141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ctrTitle"/>
          </p:nvPr>
        </p:nvSpPr>
        <p:spPr>
          <a:xfrm>
            <a:off x="767206" y="1237473"/>
            <a:ext cx="7772400" cy="7402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Parse Tax Forms in Node.js</a:t>
            </a:r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685800" y="4893021"/>
            <a:ext cx="7772400" cy="10325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rPr lang="en-US" sz="3000" b="0" i="0" u="none" strike="noStrike" cap="none" baseline="0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  <a:rtl val="0"/>
              </a:rPr>
              <a:t>Modesty Zhang, </a:t>
            </a:r>
            <a:r>
              <a:rPr lang="en-US" sz="3000" b="0" i="0" u="none" strike="noStrike" cap="none" baseline="0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  <a:rtl val="0"/>
              </a:rPr>
              <a:t>QuadF</a:t>
            </a:r>
            <a:r>
              <a:rPr lang="en-US" sz="3000" b="0" i="0" u="none" strike="noStrike" cap="none" baseline="0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  <a:rtl val="0"/>
              </a:rPr>
              <a:t> Team, CTG</a:t>
            </a:r>
          </a:p>
        </p:txBody>
      </p:sp>
      <p:sp>
        <p:nvSpPr>
          <p:cNvPr id="39" name="Shape 39"/>
          <p:cNvSpPr txBox="1"/>
          <p:nvPr/>
        </p:nvSpPr>
        <p:spPr>
          <a:xfrm>
            <a:off x="1685116" y="2309241"/>
            <a:ext cx="5779195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pdf2json – in production for TY13 QuadF</a:t>
            </a:r>
          </a:p>
        </p:txBody>
      </p:sp>
      <p:sp>
        <p:nvSpPr>
          <p:cNvPr id="40" name="Shape 40"/>
          <p:cNvSpPr txBox="1"/>
          <p:nvPr/>
        </p:nvSpPr>
        <p:spPr>
          <a:xfrm>
            <a:off x="901811" y="5609228"/>
            <a:ext cx="1485201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  <a:rtl val="0"/>
              </a:rPr>
              <a:t>Fe</a:t>
            </a:r>
            <a:r>
              <a:rPr lang="en-US" sz="2400" dirty="0">
                <a:solidFill>
                  <a:schemeClr val="dk2"/>
                </a:solidFill>
                <a:rtl val="0"/>
              </a:rPr>
              <a:t>b</a:t>
            </a:r>
            <a:r>
              <a:rPr lang="en-US" sz="2400" b="0" i="0" u="none" strike="noStrike" cap="none" baseline="0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  <a:rtl val="0"/>
              </a:rPr>
              <a:t>.2014</a:t>
            </a:r>
          </a:p>
        </p:txBody>
      </p:sp>
    </p:spTree>
    <p:extLst>
      <p:ext uri="{BB962C8B-B14F-4D97-AF65-F5344CB8AC3E}">
        <p14:creationId xmlns:p14="http://schemas.microsoft.com/office/powerpoint/2010/main" val="128145047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Agenda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Project Background</a:t>
            </a:r>
          </a:p>
          <a:p>
            <a:endParaRPr lang="en-US" sz="24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Benefits and Improvements</a:t>
            </a:r>
          </a:p>
          <a:p>
            <a:endParaRPr lang="en-US" sz="24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Challenges and Techniques</a:t>
            </a:r>
          </a:p>
          <a:p>
            <a:endParaRPr lang="en-US" sz="24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Demos</a:t>
            </a:r>
            <a:endParaRPr lang="en-US" sz="24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endParaRPr lang="en-US" sz="24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Q&amp;A</a:t>
            </a:r>
          </a:p>
          <a:p>
            <a:endParaRPr lang="en-US" sz="24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2968169974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The QuadF Application</a:t>
            </a:r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400" b="0" i="0" u="sng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FFFF</a:t>
            </a:r>
            <a:r>
              <a:rPr lang="en-US"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 – Free File Fillable Forms (Fed + 7 States)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400" b="0" i="0" u="sng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Customer Facing</a:t>
            </a:r>
            <a:r>
              <a:rPr lang="en-US"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: Web site for taxpayers to electronically file their tax return for free. Online version of paper and pencil.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400" b="0" i="0" u="sng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Government Strategy</a:t>
            </a:r>
            <a:r>
              <a:rPr lang="en-US"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: Prevent government encroachment into tax software. Ongoing partnership with IRS and State agencies. Part of Free File Alliance (FFA).</a:t>
            </a:r>
          </a:p>
          <a:p>
            <a:endParaRPr lang="en-US" sz="2400" b="0" i="0" u="none" strike="noStrike" cap="none" baseline="0">
              <a:solidFill>
                <a:schemeClr val="dk1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400" b="0" i="0" u="sng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Technical Mission:</a:t>
            </a:r>
          </a:p>
          <a:p>
            <a: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Improve efficiency of Tax Content authoring/build/QA</a:t>
            </a:r>
          </a:p>
          <a:p>
            <a: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Refresh runtime tech stack for reachability and maintainability</a:t>
            </a:r>
          </a:p>
        </p:txBody>
      </p:sp>
    </p:spTree>
    <p:extLst>
      <p:ext uri="{BB962C8B-B14F-4D97-AF65-F5344CB8AC3E}">
        <p14:creationId xmlns:p14="http://schemas.microsoft.com/office/powerpoint/2010/main" val="3224919502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Shape 57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88147" y="0"/>
            <a:ext cx="8110186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516207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3200" b="1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Why </a:t>
            </a:r>
            <a:r>
              <a:rPr lang="en-US" sz="3200" b="1" i="0" u="none" strike="noStrike" cap="none" baseline="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Node.js</a:t>
            </a:r>
            <a:r>
              <a:rPr lang="en-US" sz="3200" b="1" i="0" u="none" strike="noStrike" cap="none" baseline="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?     Thinner, Lighter, Faster</a:t>
            </a:r>
            <a:endParaRPr lang="en-US" sz="3200" b="1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indent="-34290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Enables </a:t>
            </a:r>
            <a:r>
              <a:rPr lang="en-US" sz="2800" dirty="0">
                <a:solidFill>
                  <a:schemeClr val="dk1"/>
                </a:solidFill>
              </a:rPr>
              <a:t>DOR’s PDF as Form </a:t>
            </a:r>
            <a:r>
              <a:rPr lang="en-US" sz="2800" dirty="0" smtClean="0">
                <a:solidFill>
                  <a:schemeClr val="dk1"/>
                </a:solidFill>
              </a:rPr>
              <a:t>Content</a:t>
            </a:r>
            <a:endParaRPr lang="en-US" sz="28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30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	</a:t>
            </a: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- standard authoring tool, no re-creation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8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High performing </a:t>
            </a:r>
            <a:r>
              <a:rPr lang="en-US" sz="28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V8 engine</a:t>
            </a:r>
            <a:endParaRPr lang="en-US" sz="28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30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	- </a:t>
            </a: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performance: </a:t>
            </a:r>
            <a:r>
              <a:rPr lang="en-US" sz="24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processes 250</a:t>
            </a: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+ </a:t>
            </a:r>
            <a:r>
              <a:rPr lang="en-US" sz="24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PDFs </a:t>
            </a: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in </a:t>
            </a:r>
            <a:r>
              <a:rPr lang="en-US" sz="2400" b="0" i="0" u="none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&lt; </a:t>
            </a: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1 minute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	- </a:t>
            </a:r>
            <a:r>
              <a:rPr lang="en-US" sz="2200" b="1" i="0" u="sng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build upon open source </a:t>
            </a:r>
            <a:r>
              <a:rPr lang="en-US" sz="2200" b="1" i="0" u="sng" strike="noStrike" cap="none" baseline="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pdf.js</a:t>
            </a:r>
            <a:r>
              <a:rPr lang="en-US" sz="2200" b="1" i="0" u="sng" strike="noStrike" cap="none" baseline="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 project</a:t>
            </a:r>
            <a:endParaRPr lang="en-US" sz="2200" b="1" i="0" u="sng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	- published in </a:t>
            </a:r>
            <a:r>
              <a:rPr lang="en-US" sz="2400" b="0" i="0" u="none" strike="noStrike" cap="none" baseline="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GitHub</a:t>
            </a: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 and NPM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	- very active community, lots of supporting modules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	- runs as web service or command line tool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8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Form Renderer: HTML5 Canvas + Form + Ajax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30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	- </a:t>
            </a: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platform</a:t>
            </a:r>
            <a:r>
              <a:rPr lang="en-US" sz="2400" dirty="0">
                <a:solidFill>
                  <a:schemeClr val="dk1"/>
                </a:solidFill>
                <a:rtl val="0"/>
              </a:rPr>
              <a:t>-</a:t>
            </a:r>
            <a:r>
              <a:rPr lang="en-US" sz="2400" b="0" i="0" u="none" strike="noStrike" cap="none" baseline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independent JSON output</a:t>
            </a:r>
          </a:p>
          <a:p>
            <a:endParaRPr lang="en-US" sz="2400" b="0" i="0" u="none" strike="noStrike" cap="none" baseline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2222642647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title"/>
          </p:nvPr>
        </p:nvSpPr>
        <p:spPr>
          <a:xfrm>
            <a:off x="458787" y="196711"/>
            <a:ext cx="8226300" cy="649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400" b="1" i="0" u="none" strike="noStrike" cap="none" baseline="0" dirty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Leverage </a:t>
            </a:r>
            <a:r>
              <a:rPr lang="en-US" sz="24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porting </a:t>
            </a:r>
            <a:r>
              <a:rPr lang="en-US" sz="2400" b="1" i="0" u="none" strike="noStrike" cap="none" baseline="0" dirty="0" err="1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pdf.js</a:t>
            </a:r>
            <a:r>
              <a:rPr lang="en-US" sz="24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</a:t>
            </a:r>
            <a:r>
              <a:rPr lang="en-US" sz="2400" b="1" i="0" u="none" strike="noStrike" cap="none" baseline="0" dirty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to </a:t>
            </a:r>
            <a:r>
              <a:rPr lang="en-US" sz="2400" b="1" i="0" u="none" strike="noStrike" cap="none" baseline="0" dirty="0" err="1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Node.js</a:t>
            </a:r>
            <a:endParaRPr lang="en-US" sz="2400" b="1" i="0" u="none" strike="noStrike" cap="none" baseline="0" dirty="0">
              <a:solidFill>
                <a:srgbClr val="2F5EBF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  <p:sp>
        <p:nvSpPr>
          <p:cNvPr id="129" name="Shape 129"/>
          <p:cNvSpPr txBox="1">
            <a:spLocks noGrp="1"/>
          </p:cNvSpPr>
          <p:nvPr>
            <p:ph type="dt" idx="10"/>
          </p:nvPr>
        </p:nvSpPr>
        <p:spPr>
          <a:xfrm>
            <a:off x="452437" y="6542087"/>
            <a:ext cx="2136775" cy="20161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Verdana"/>
              <a:buNone/>
            </a:pPr>
            <a:r>
              <a:rPr lang="en-US" sz="800" b="0" i="0" u="none" strike="noStrike" cap="none" baseline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</a:t>
            </a:r>
          </a:p>
        </p:txBody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327850" y="1056975"/>
            <a:ext cx="8442300" cy="4971299"/>
          </a:xfrm>
          <a:prstGeom prst="rect">
            <a:avLst/>
          </a:prstGeom>
          <a:noFill/>
          <a:ln>
            <a:noFill/>
          </a:ln>
        </p:spPr>
        <p:txBody>
          <a:bodyPr lIns="0" tIns="46025" rIns="0" bIns="46025" anchor="t" anchorCtr="0">
            <a:noAutofit/>
          </a:bodyPr>
          <a:lstStyle/>
          <a:p>
            <a:pPr marL="203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Mozilla Lab Open Source Project:</a:t>
            </a:r>
          </a:p>
          <a:p>
            <a:pPr marL="203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400" b="0" i="0" u="sng" strike="noStrike" cap="none" baseline="0" dirty="0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3"/>
                <a:rtl val="0"/>
              </a:rPr>
              <a:t>https://github.com/mozilla/pdf.js/</a:t>
            </a:r>
          </a:p>
          <a:p>
            <a:pPr marL="688975" marR="0" lvl="3" indent="-317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ct val="25000"/>
              <a:buFont typeface="Verdana"/>
              <a:buNone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* PDF binary </a:t>
            </a:r>
            <a:r>
              <a:rPr lang="en-US" sz="24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parsing in browser</a:t>
            </a:r>
            <a:endParaRPr lang="en-US" sz="24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688975" marR="0" lvl="3" indent="-317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* Rendering </a:t>
            </a:r>
            <a:r>
              <a:rPr lang="en-US" sz="2400" dirty="0">
                <a:latin typeface="Verdana"/>
                <a:ea typeface="Verdana"/>
                <a:cs typeface="Verdana"/>
                <a:sym typeface="Verdana"/>
                <a:rtl val="0"/>
              </a:rPr>
              <a:t>is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mixed with parsing</a:t>
            </a:r>
          </a:p>
          <a:p>
            <a:pPr marL="688975" marR="0" lvl="3" indent="-317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* Designed for read-only content</a:t>
            </a:r>
          </a:p>
          <a:p>
            <a:pPr marL="203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Challenges:</a:t>
            </a:r>
          </a:p>
          <a:p>
            <a:pPr marL="466725" marR="0" lvl="2" indent="-9525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6"/>
              </a:buClr>
              <a:buSzPct val="25000"/>
              <a:buFont typeface="Verdana"/>
              <a:buNone/>
            </a:pPr>
            <a:r>
              <a:rPr lang="en-US" sz="2400" b="1" i="0" u="none" strike="noStrike" cap="none" baseline="0" dirty="0">
                <a:solidFill>
                  <a:schemeClr val="accent6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* No interactive form support, read-only content</a:t>
            </a:r>
          </a:p>
          <a:p>
            <a:pPr marL="466725" marR="0" lvl="2" indent="-9525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* No IE support, no selectable text, not accessible</a:t>
            </a:r>
          </a:p>
          <a:p>
            <a:pPr marL="466725" marR="0" lvl="2" indent="-9525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* Big size with unnecessary libs (jpg, jbig2, </a:t>
            </a:r>
            <a:r>
              <a:rPr lang="en-US" sz="24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jpx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, metrics, crypto, </a:t>
            </a:r>
            <a:r>
              <a:rPr lang="en-US" sz="24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colorspace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, pattern…etc.)</a:t>
            </a:r>
          </a:p>
          <a:p>
            <a:endParaRPr lang="en-US" sz="24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endParaRPr lang="en-US" sz="24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331973799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450850" y="379412"/>
            <a:ext cx="8226300" cy="649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 dirty="0" err="1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Node.js</a:t>
            </a:r>
            <a:r>
              <a:rPr lang="en-US" sz="28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</a:t>
            </a:r>
            <a:r>
              <a:rPr lang="en-US" sz="2800" b="1" i="0" u="none" strike="noStrike" cap="none" baseline="0" dirty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Module’s </a:t>
            </a:r>
            <a:r>
              <a:rPr lang="en-US" sz="28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Challenges</a:t>
            </a:r>
            <a:endParaRPr lang="en-US" sz="2800" b="1" i="0" u="none" strike="noStrike" cap="none" baseline="0" dirty="0">
              <a:solidFill>
                <a:srgbClr val="2F5EBF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460350" y="918799"/>
            <a:ext cx="8223300" cy="588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None/>
            </a:pPr>
            <a:r>
              <a:rPr lang="en-US" sz="2400" b="0" i="0" u="none" strike="noStrike" cap="none" baseline="0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Functional Challenges: concise format in JSON</a:t>
            </a:r>
            <a:endParaRPr lang="en-US" sz="2400" b="0" i="0" u="none" strike="noStrike" cap="none" baseline="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742950" marR="0" lvl="1" indent="-3746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Verdana"/>
              <a:buChar char="•"/>
            </a:pPr>
            <a:r>
              <a:rPr lang="en-US" sz="16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Text/Fills/</a:t>
            </a:r>
            <a:r>
              <a:rPr lang="en-US" sz="1600" b="0" i="0" u="none" strike="noStrike" cap="none" baseline="0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HLine</a:t>
            </a:r>
            <a:r>
              <a:rPr lang="en-US" sz="16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/</a:t>
            </a:r>
            <a:r>
              <a:rPr lang="en-US" sz="1600" b="0" i="0" u="none" strike="noStrike" cap="none" baseline="0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VLines</a:t>
            </a:r>
            <a:endParaRPr lang="en-US" sz="1600" b="0" i="0" u="none" strike="noStrike" cap="none" baseline="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742950" marR="0" lvl="1" indent="-3746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Verdana"/>
              <a:buChar char="•"/>
            </a:pPr>
            <a:r>
              <a:rPr lang="en-US" sz="16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Font/Colors/Style Dictionary</a:t>
            </a:r>
          </a:p>
          <a:p>
            <a:pPr marL="742950" marR="0" lvl="1" indent="-3746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ct val="166666"/>
              <a:buFont typeface="Verdana"/>
              <a:buChar char="•"/>
            </a:pPr>
            <a:r>
              <a:rPr lang="en-US" sz="1600" b="1" i="0" u="none" strike="noStrike" cap="none" baseline="0" dirty="0">
                <a:solidFill>
                  <a:schemeClr val="accent6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Form Fields: Position/Size/Unit/Attributes</a:t>
            </a:r>
          </a:p>
          <a:p>
            <a:pPr marL="742950" marR="0" lvl="1" indent="-3746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Verdana"/>
              <a:buChar char="•"/>
            </a:pPr>
            <a:r>
              <a:rPr lang="en-US" sz="16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Metadata: forms and fields: type/format/ID/Accessibility/</a:t>
            </a: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52777"/>
              <a:buNone/>
            </a:pPr>
            <a:r>
              <a:rPr lang="en-US" sz="24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Technical Challenges</a:t>
            </a:r>
            <a:r>
              <a:rPr lang="en-US" sz="2200" b="0" i="0" u="none" strike="noStrike" cap="none" baseline="0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: move browser JS to </a:t>
            </a:r>
            <a:r>
              <a:rPr lang="en-US" sz="2200" b="0" i="0" u="none" strike="noStrike" cap="none" baseline="0" dirty="0" err="1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Node.js</a:t>
            </a:r>
            <a:endParaRPr lang="en-US" sz="2200" b="0" i="0" u="none" strike="noStrike" cap="none" baseline="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742950" marR="0" lvl="1" indent="-3746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Verdana"/>
              <a:buChar char="•"/>
            </a:pPr>
            <a:r>
              <a:rPr lang="en-US" sz="20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PDF </a:t>
            </a:r>
            <a:r>
              <a:rPr lang="en-US" sz="2000" b="0" i="0" u="none" strike="noStrike" cap="none" baseline="0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AcroForm</a:t>
            </a:r>
            <a:r>
              <a:rPr lang="en-US" sz="20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Annotations – 1310 Pages of PDF Spec</a:t>
            </a:r>
          </a:p>
          <a:p>
            <a:pPr marL="742950" marR="0" lvl="1" indent="-3746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Verdana"/>
              <a:buChar char="•"/>
            </a:pPr>
            <a:r>
              <a:rPr lang="en-US" sz="20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Wrap </a:t>
            </a:r>
            <a:r>
              <a:rPr lang="en-US" sz="2000" b="0" i="0" u="none" strike="noStrike" cap="none" baseline="0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Globals</a:t>
            </a:r>
            <a:r>
              <a:rPr lang="en-US" sz="20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to Modules</a:t>
            </a:r>
          </a:p>
          <a:p>
            <a:pPr marL="742950" marR="0" lvl="1" indent="-3746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Verdana"/>
              <a:buChar char="•"/>
            </a:pPr>
            <a:r>
              <a:rPr lang="en-US" sz="20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XHR Level 2</a:t>
            </a:r>
          </a:p>
          <a:p>
            <a:pPr marL="742950" marR="0" lvl="1" indent="-3746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Verdana"/>
              <a:buChar char="•"/>
            </a:pPr>
            <a:r>
              <a:rPr lang="en-US" sz="20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DOM Parser</a:t>
            </a:r>
          </a:p>
          <a:p>
            <a:pPr marL="742950" marR="0" lvl="1" indent="-3746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Verdana"/>
              <a:buChar char="•"/>
            </a:pPr>
            <a:r>
              <a:rPr lang="en-US" sz="20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Web Worker</a:t>
            </a:r>
          </a:p>
          <a:p>
            <a:pPr marL="742950" marR="0" lvl="1" indent="-3746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Verdana"/>
              <a:buChar char="•"/>
            </a:pPr>
            <a:r>
              <a:rPr lang="en-US" sz="20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Canvas</a:t>
            </a:r>
          </a:p>
          <a:p>
            <a:pPr marL="742950" marR="0" lvl="1" indent="-3746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66666"/>
              <a:buFont typeface="Verdana"/>
              <a:buChar char="•"/>
            </a:pPr>
            <a:r>
              <a:rPr lang="en-US" sz="2000" b="0" i="0" u="none" strike="noStrike" cap="none" baseline="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Others (Web fonts, glyphs, images, DOM, etc.)</a:t>
            </a:r>
          </a:p>
          <a:p>
            <a:endParaRPr lang="en-US" sz="2000" b="0" i="0" u="none" strike="noStrike" cap="none" baseline="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endParaRPr lang="en-US" sz="2000" b="0" i="0" u="none" strike="noStrike" cap="none" baseline="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485310486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Installing Node on your computer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Evan </a:t>
            </a:r>
            <a:r>
              <a:rPr lang="en-US" dirty="0" smtClean="0"/>
              <a:t>Goer</a:t>
            </a:r>
            <a:br>
              <a:rPr lang="en-US" dirty="0" smtClean="0"/>
            </a:br>
            <a:r>
              <a:rPr lang="en-US" sz="3600" dirty="0" smtClean="0"/>
              <a:t>@</a:t>
            </a:r>
            <a:r>
              <a:rPr lang="en-US" sz="3600" dirty="0" err="1" smtClean="0"/>
              <a:t>evangoer</a:t>
            </a:r>
            <a:endParaRPr lang="en-US" sz="36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1.1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0632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450850" y="379412"/>
            <a:ext cx="8226300" cy="649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 dirty="0" err="1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Node.js</a:t>
            </a:r>
            <a:r>
              <a:rPr lang="en-US" sz="28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</a:t>
            </a:r>
            <a:r>
              <a:rPr lang="en-US" sz="2800" b="1" i="0" u="none" strike="noStrike" cap="none" baseline="0" dirty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Module’s Dependencies</a:t>
            </a:r>
          </a:p>
        </p:txBody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457200" y="1135459"/>
            <a:ext cx="8223300" cy="532870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●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Bundled External Node Modules for pdf2json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4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Xmldom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: parses XML metadata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Optimist: parses command line parameters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Underscore: functional programming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4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Async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: helpers of </a:t>
            </a:r>
            <a:r>
              <a:rPr lang="en-US" sz="24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async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, also in client form render</a:t>
            </a:r>
          </a:p>
          <a:p>
            <a:pPr marL="457200" marR="0" lvl="0" indent="-3937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●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Unit Test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Vows: batch testing with check and assert</a:t>
            </a:r>
          </a:p>
          <a:p>
            <a:pPr marL="457200" marR="0" lvl="0" indent="-3937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●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Web Services Adaptor: P2JSVC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Pdf2json + underscore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4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Restify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: strict REST API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Use node events to avoid nested callbacks</a:t>
            </a:r>
          </a:p>
        </p:txBody>
      </p:sp>
    </p:spTree>
    <p:extLst>
      <p:ext uri="{BB962C8B-B14F-4D97-AF65-F5344CB8AC3E}">
        <p14:creationId xmlns:p14="http://schemas.microsoft.com/office/powerpoint/2010/main" val="4121739558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title"/>
          </p:nvPr>
        </p:nvSpPr>
        <p:spPr>
          <a:xfrm>
            <a:off x="450850" y="379412"/>
            <a:ext cx="8226300" cy="649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pdf2json </a:t>
            </a:r>
            <a:r>
              <a:rPr lang="en-US" sz="2800" b="1" i="0" u="none" strike="noStrike" cap="none" baseline="0" dirty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Techniques</a:t>
            </a:r>
          </a:p>
        </p:txBody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450850" y="1184307"/>
            <a:ext cx="8223300" cy="52717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●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No Global Variables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Wrap all </a:t>
            </a:r>
            <a:r>
              <a:rPr lang="en-US" sz="26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pdf.js</a:t>
            </a: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to one node module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Load other dependencies before wrapped</a:t>
            </a:r>
          </a:p>
          <a:p>
            <a:pPr marL="457200" marR="0" lvl="0" indent="-3937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●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Replacing </a:t>
            </a:r>
            <a:r>
              <a:rPr lang="en-US" sz="26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APIs,</a:t>
            </a:r>
            <a:r>
              <a:rPr lang="en-US" sz="2600" b="0" i="0" u="none" strike="noStrike" cap="none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so </a:t>
            </a:r>
            <a:r>
              <a:rPr lang="en-US" sz="2600" b="0" i="0" u="none" strike="noStrike" cap="none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that keeps </a:t>
            </a:r>
            <a:r>
              <a:rPr lang="en-US" sz="2600" b="0" i="0" u="none" strike="noStrike" cap="none" dirty="0" err="1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pdf.js</a:t>
            </a:r>
            <a:r>
              <a:rPr lang="en-US" sz="2600" b="0" i="0" u="none" strike="noStrike" cap="none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as it is</a:t>
            </a:r>
            <a:endParaRPr lang="en-US" sz="26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XHR L2 + Ajax =&gt; FS and keeps typed Array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Web Worker =&gt; built in “fake worker”</a:t>
            </a: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6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DOMParser</a:t>
            </a: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=&gt; </a:t>
            </a:r>
            <a:r>
              <a:rPr lang="en-US" sz="26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xmldom</a:t>
            </a:r>
            <a:endParaRPr lang="en-US" sz="26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914400" marR="0" lvl="1" indent="-3937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Canvas: replaced with lib/</a:t>
            </a:r>
            <a:r>
              <a:rPr lang="en-US" sz="26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PDFCanvas.js</a:t>
            </a:r>
            <a:endParaRPr lang="en-US" sz="26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1147763" marR="0" lvl="2" indent="-3984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Implemented HTML5 Canvas API in </a:t>
            </a:r>
            <a:r>
              <a:rPr lang="en-US" sz="2400" dirty="0" err="1">
                <a:latin typeface="Verdana"/>
                <a:ea typeface="Verdana"/>
                <a:cs typeface="Verdana"/>
                <a:sym typeface="Verdana"/>
              </a:rPr>
              <a:t>N</a:t>
            </a:r>
            <a:r>
              <a:rPr lang="en-US" sz="2400" b="0" i="0" u="none" strike="noStrike" cap="none" baseline="0" dirty="0" err="1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ode.js</a:t>
            </a:r>
            <a:endParaRPr lang="en-US" sz="24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1147763" marR="0" lvl="2" indent="-3984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Verdana"/>
              <a:buChar char="○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Renders to in-memory object, instead of screen</a:t>
            </a:r>
          </a:p>
          <a:p>
            <a:endParaRPr lang="en-US" sz="24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3775367425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title"/>
          </p:nvPr>
        </p:nvSpPr>
        <p:spPr>
          <a:xfrm>
            <a:off x="450850" y="225993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Global Variables and pdf.js module</a:t>
            </a:r>
          </a:p>
        </p:txBody>
      </p:sp>
      <p:pic>
        <p:nvPicPr>
          <p:cNvPr id="3" name="Picture 2" descr="Screen Shot 2014-02-03 at 7.59.1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4439"/>
            <a:ext cx="9144000" cy="607356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547633" y="2017413"/>
            <a:ext cx="2835790" cy="42598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Pre-load API Interceptors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547633" y="2748826"/>
            <a:ext cx="2835790" cy="42598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Load </a:t>
            </a:r>
            <a:r>
              <a:rPr lang="en-US" dirty="0" err="1" smtClean="0"/>
              <a:t>pdf.js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5087927" y="3174814"/>
            <a:ext cx="459706" cy="155123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2" idx="1"/>
          </p:cNvCxnSpPr>
          <p:nvPr/>
        </p:nvCxnSpPr>
        <p:spPr>
          <a:xfrm flipH="1">
            <a:off x="4774452" y="2230407"/>
            <a:ext cx="773181" cy="401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4943245" y="6068314"/>
            <a:ext cx="3734029" cy="458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Package and expose as a module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11" idx="1"/>
          </p:cNvCxnSpPr>
          <p:nvPr/>
        </p:nvCxnSpPr>
        <p:spPr>
          <a:xfrm flipH="1">
            <a:off x="3319611" y="6297384"/>
            <a:ext cx="1623634" cy="1486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0360182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450850" y="379412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 dirty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XHR L2 + Ajax =&gt; FS</a:t>
            </a:r>
          </a:p>
        </p:txBody>
      </p:sp>
      <p:pic>
        <p:nvPicPr>
          <p:cNvPr id="3" name="Picture 2" descr="Screen Shot 2014-02-03 at 8.01.4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9814"/>
            <a:ext cx="9144000" cy="575818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570194" y="3006026"/>
            <a:ext cx="3171383" cy="36168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Using </a:t>
            </a:r>
            <a:r>
              <a:rPr lang="en-US" dirty="0" err="1" smtClean="0"/>
              <a:t>Async</a:t>
            </a:r>
            <a:r>
              <a:rPr lang="en-US" dirty="0" smtClean="0"/>
              <a:t> Queue to read file</a:t>
            </a:r>
            <a:endParaRPr lang="en-US" dirty="0"/>
          </a:p>
        </p:txBody>
      </p:sp>
      <p:cxnSp>
        <p:nvCxnSpPr>
          <p:cNvPr id="5" name="Straight Arrow Connector 4"/>
          <p:cNvCxnSpPr>
            <a:stCxn id="2" idx="1"/>
          </p:cNvCxnSpPr>
          <p:nvPr/>
        </p:nvCxnSpPr>
        <p:spPr>
          <a:xfrm flipH="1">
            <a:off x="3094554" y="3186870"/>
            <a:ext cx="2475640" cy="401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5570194" y="4838577"/>
            <a:ext cx="3191006" cy="39383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Load PDF via File System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1"/>
          </p:cNvCxnSpPr>
          <p:nvPr/>
        </p:nvCxnSpPr>
        <p:spPr>
          <a:xfrm flipH="1">
            <a:off x="3769727" y="5035496"/>
            <a:ext cx="1800467" cy="65505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5570194" y="1286001"/>
            <a:ext cx="3107081" cy="3536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Load </a:t>
            </a:r>
            <a:r>
              <a:rPr lang="en-US" dirty="0" err="1" smtClean="0"/>
              <a:t>pdf.js</a:t>
            </a:r>
            <a:r>
              <a:rPr lang="en-US" dirty="0" smtClean="0"/>
              <a:t> as a node module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10" idx="1"/>
          </p:cNvCxnSpPr>
          <p:nvPr/>
        </p:nvCxnSpPr>
        <p:spPr>
          <a:xfrm flipH="1" flipV="1">
            <a:off x="4002823" y="1286001"/>
            <a:ext cx="1567371" cy="1768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2420197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450850" y="379412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Fake Web Worker</a:t>
            </a:r>
          </a:p>
        </p:txBody>
      </p:sp>
      <p:pic>
        <p:nvPicPr>
          <p:cNvPr id="2" name="Picture 1" descr="Screen Shot 2014-02-03 at 8.03.5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7800"/>
            <a:ext cx="9144000" cy="395011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277520" y="2789014"/>
            <a:ext cx="2523869" cy="385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Web Worker API Interface</a:t>
            </a:r>
            <a:endParaRPr lang="en-US" dirty="0"/>
          </a:p>
        </p:txBody>
      </p:sp>
      <p:cxnSp>
        <p:nvCxnSpPr>
          <p:cNvPr id="5" name="Straight Arrow Connector 4"/>
          <p:cNvCxnSpPr>
            <a:stCxn id="3" idx="1"/>
            <a:endCxn id="3" idx="1"/>
          </p:cNvCxnSpPr>
          <p:nvPr/>
        </p:nvCxnSpPr>
        <p:spPr>
          <a:xfrm>
            <a:off x="6277520" y="2981914"/>
            <a:ext cx="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6164991" y="4854652"/>
            <a:ext cx="2797154" cy="385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Web Worker Implementation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654104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457200" y="54769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DOMParser</a:t>
            </a:r>
          </a:p>
        </p:txBody>
      </p:sp>
      <p:pic>
        <p:nvPicPr>
          <p:cNvPr id="2" name="Picture 1" descr="Screen Shot 2014-02-03 at 8.06.3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7451"/>
            <a:ext cx="9144000" cy="578121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642534" y="876088"/>
            <a:ext cx="3174930" cy="4661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DOMParser</a:t>
            </a:r>
            <a:r>
              <a:rPr lang="en-US" dirty="0" smtClean="0"/>
              <a:t> was pre-loaded (slide 11)</a:t>
            </a:r>
            <a:endParaRPr lang="en-US" dirty="0"/>
          </a:p>
        </p:txBody>
      </p:sp>
      <p:cxnSp>
        <p:nvCxnSpPr>
          <p:cNvPr id="5" name="Straight Arrow Connector 4"/>
          <p:cNvCxnSpPr>
            <a:stCxn id="3" idx="1"/>
          </p:cNvCxnSpPr>
          <p:nvPr/>
        </p:nvCxnSpPr>
        <p:spPr>
          <a:xfrm flipH="1">
            <a:off x="3890294" y="1109176"/>
            <a:ext cx="1752240" cy="3215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5007548" y="2427326"/>
            <a:ext cx="4010861" cy="6590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Parse out meta data from embedded XML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4588387" y="3086401"/>
            <a:ext cx="419161" cy="70721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6364009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450850" y="0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 dirty="0" err="1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PDFCanvas</a:t>
            </a:r>
            <a:r>
              <a:rPr lang="en-US" sz="28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– text example</a:t>
            </a:r>
            <a:endParaRPr lang="en-US" sz="2800" b="1" i="0" u="none" strike="noStrike" cap="none" baseline="0" dirty="0">
              <a:solidFill>
                <a:srgbClr val="2F5EBF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  <p:pic>
        <p:nvPicPr>
          <p:cNvPr id="2" name="Picture 1" descr="Screen Shot 2014-02-03 at 8.09.0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082"/>
            <a:ext cx="9144000" cy="617651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612581" y="2097548"/>
            <a:ext cx="3392436" cy="37690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Draw lines to in-memory objects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7316839" y="1237226"/>
            <a:ext cx="204838" cy="860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5612581" y="2818581"/>
            <a:ext cx="3392436" cy="37690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Draw Text to in-memory objects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1"/>
          </p:cNvCxnSpPr>
          <p:nvPr/>
        </p:nvCxnSpPr>
        <p:spPr>
          <a:xfrm flipH="1">
            <a:off x="4735871" y="3007033"/>
            <a:ext cx="876710" cy="819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Elbow Connector 9"/>
          <p:cNvCxnSpPr/>
          <p:nvPr/>
        </p:nvCxnSpPr>
        <p:spPr>
          <a:xfrm rot="5400000">
            <a:off x="5891982" y="3620732"/>
            <a:ext cx="1991034" cy="1140543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489076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450850" y="379412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New Functionalities: </a:t>
            </a:r>
            <a:r>
              <a:rPr lang="en-US" sz="2800" b="1" i="0" u="none" strike="noStrike" cap="none" baseline="0" dirty="0" err="1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AcroForm</a:t>
            </a:r>
            <a:r>
              <a:rPr lang="en-US" sz="28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Parsing</a:t>
            </a:r>
            <a:endParaRPr lang="en-US" sz="2800" b="1" i="0" u="none" strike="noStrike" cap="none" baseline="0" dirty="0">
              <a:solidFill>
                <a:srgbClr val="2F5EBF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450850" y="1152704"/>
            <a:ext cx="8223250" cy="5105398"/>
          </a:xfrm>
          <a:prstGeom prst="rect">
            <a:avLst/>
          </a:prstGeom>
          <a:noFill/>
          <a:ln>
            <a:noFill/>
          </a:ln>
        </p:spPr>
        <p:txBody>
          <a:bodyPr lIns="0" tIns="46025" rIns="0" bIns="46025" anchor="t" anchorCtr="0">
            <a:noAutofit/>
          </a:bodyPr>
          <a:lstStyle/>
          <a:p>
            <a:pPr marL="38100" marR="0" lvl="0" indent="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8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Add </a:t>
            </a:r>
            <a:r>
              <a:rPr lang="en-US" sz="28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Forms Fields and Attributes</a:t>
            </a:r>
          </a:p>
          <a:p>
            <a:pPr marL="973138" marR="0" lvl="2" indent="-427038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ct val="150000"/>
              <a:buFont typeface="Verdana"/>
              <a:buChar char="●"/>
            </a:pPr>
            <a:r>
              <a:rPr lang="en-US" sz="24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Most DOR’s PDF already fillable</a:t>
            </a:r>
          </a:p>
          <a:p>
            <a:pPr marL="973138" marR="0" lvl="2" indent="-427038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ct val="150000"/>
              <a:buFont typeface="Verdana"/>
              <a:buChar char="●"/>
            </a:pPr>
            <a:r>
              <a:rPr lang="en-US" sz="24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Authored by Adobe Acrobat or </a:t>
            </a:r>
            <a:r>
              <a:rPr lang="en-US" sz="2400" b="0" i="0" u="none" strike="noStrike" cap="none" baseline="0" dirty="0" err="1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Foxit</a:t>
            </a:r>
            <a:endParaRPr lang="en-US" sz="2400" b="0" i="0" u="none" strike="noStrike" cap="none" baseline="0" dirty="0" smtClean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973138" marR="0" lvl="2" indent="-427038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ct val="150000"/>
              <a:buFont typeface="Verdana"/>
              <a:buChar char="●"/>
            </a:pPr>
            <a:r>
              <a:rPr lang="en-US" sz="24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Supports all 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standards forms elements types</a:t>
            </a:r>
          </a:p>
          <a:p>
            <a:pPr marL="973138" marR="0" lvl="2" indent="-427038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ct val="150000"/>
              <a:buFont typeface="Verdana"/>
              <a:buChar char="●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Position/Size/Type and Default Values</a:t>
            </a:r>
          </a:p>
          <a:p>
            <a:pPr marL="973138" marR="0" lvl="2" indent="-427038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ct val="150000"/>
              <a:buFont typeface="Verdana"/>
              <a:buChar char="●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Pre-defined style dictionary</a:t>
            </a:r>
          </a:p>
          <a:p>
            <a:pPr marL="973138" marR="0" lvl="2" indent="-427038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ct val="150000"/>
              <a:buFont typeface="Verdana"/>
              <a:buChar char="●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More sub-types</a:t>
            </a:r>
          </a:p>
          <a:p>
            <a:pPr marL="1200150" marR="0" lvl="3" indent="-42545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ct val="150000"/>
              <a:buFont typeface="Verdana"/>
              <a:buChar char="●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SSN, Date, ZIP, Phone, Number, EIN, PIN, Percentage, etc.</a:t>
            </a:r>
          </a:p>
          <a:p>
            <a:pPr marL="973138" marR="0" lvl="2" indent="-427038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ct val="150000"/>
              <a:buFont typeface="Verdana"/>
              <a:buChar char="●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More input metadata</a:t>
            </a:r>
          </a:p>
          <a:p>
            <a:pPr marL="1200150" marR="0" lvl="3" indent="-42545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ct val="150000"/>
              <a:buFont typeface="Verdana"/>
              <a:buChar char="●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input mask, alphabet, numeric, positive only, negative only </a:t>
            </a:r>
          </a:p>
          <a:p>
            <a:endParaRPr lang="en-US" sz="24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  <p:sp>
        <p:nvSpPr>
          <p:cNvPr id="185" name="Shape 185"/>
          <p:cNvSpPr txBox="1">
            <a:spLocks noGrp="1"/>
          </p:cNvSpPr>
          <p:nvPr>
            <p:ph type="dt" idx="10"/>
          </p:nvPr>
        </p:nvSpPr>
        <p:spPr>
          <a:xfrm>
            <a:off x="452437" y="6542087"/>
            <a:ext cx="2136775" cy="20161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Verdana"/>
              <a:buNone/>
            </a:pPr>
            <a:r>
              <a:rPr lang="en-US" sz="800" b="0" i="0" u="none" strike="noStrike" cap="none" baseline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81765678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title"/>
          </p:nvPr>
        </p:nvSpPr>
        <p:spPr>
          <a:xfrm>
            <a:off x="450850" y="0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 dirty="0" err="1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PDFAnno</a:t>
            </a:r>
            <a:endParaRPr lang="en-US" sz="2800" b="1" i="0" u="none" strike="noStrike" cap="none" baseline="0" dirty="0">
              <a:solidFill>
                <a:srgbClr val="2F5EBF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  <p:pic>
        <p:nvPicPr>
          <p:cNvPr id="3" name="Picture 2" descr="Screen Shot 2014-02-03 at 8.28.3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3800"/>
            <a:ext cx="9144000" cy="445092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588000" y="2433484"/>
            <a:ext cx="3465871" cy="107335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Form Fields type detection based on PDF Spec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885465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450850" y="47005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PDFAnno – Radio Button Example</a:t>
            </a:r>
          </a:p>
        </p:txBody>
      </p:sp>
      <p:pic>
        <p:nvPicPr>
          <p:cNvPr id="2" name="Picture 1" descr="Screen Shot 2014-02-03 at 8.30.0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3043"/>
            <a:ext cx="9144000" cy="620362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170129" y="1622324"/>
            <a:ext cx="3801806" cy="5735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Example: how radio button is parsed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32904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learn you node for much win!</a:t>
            </a: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Evan Goer, SBM Frontend Engineer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entury Gothic"/>
                <a:cs typeface="Century Gothic"/>
              </a:rPr>
              <a:t>NodeSchool.io</a:t>
            </a: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0CE33C1-4B7C-1F4D-B7A2-649272DA394B}" type="datetime4">
              <a:rPr lang="en-US" smtClean="0"/>
              <a:t>February 20, 2014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7822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450850" y="379412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</a:rPr>
              <a:t>Us</a:t>
            </a:r>
            <a:r>
              <a:rPr lang="en-US" sz="28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ing </a:t>
            </a:r>
            <a:r>
              <a:rPr lang="en-US" sz="2800" b="1" i="0" u="none" strike="noStrike" cap="none" baseline="0" dirty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pdf2json Module – Build/QA</a:t>
            </a:r>
          </a:p>
        </p:txBody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317486" y="1216873"/>
            <a:ext cx="8356613" cy="5239151"/>
          </a:xfrm>
          <a:prstGeom prst="rect">
            <a:avLst/>
          </a:prstGeom>
          <a:noFill/>
          <a:ln>
            <a:noFill/>
          </a:ln>
        </p:spPr>
        <p:txBody>
          <a:bodyPr lIns="0" tIns="46025" rIns="0" bIns="46025" anchor="t" anchorCtr="0">
            <a:noAutofit/>
          </a:bodyPr>
          <a:lstStyle/>
          <a:p>
            <a:pPr marL="168275" marR="0" lvl="0" indent="-1682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99358"/>
              <a:buFont typeface="Verdana"/>
              <a:buChar char="•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Standalone Tool:</a:t>
            </a:r>
          </a:p>
          <a:p>
            <a:pPr marL="450850" marR="0" lvl="1" indent="-17145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99358"/>
              <a:buFont typeface="Verdana"/>
              <a:buChar char="•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Run in build time, about 1 minute for </a:t>
            </a:r>
            <a:r>
              <a:rPr lang="en-US" sz="24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250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+ PDFs</a:t>
            </a:r>
          </a:p>
          <a:p>
            <a:pPr marL="450850" marR="0" lvl="1" indent="-17145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99358"/>
              <a:buFont typeface="Verdana"/>
              <a:buChar char="•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Integrated with Maven and Chef</a:t>
            </a:r>
          </a:p>
          <a:p>
            <a:pPr marL="168275" marR="0" lvl="0" indent="-168275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99358"/>
              <a:buFont typeface="Verdana"/>
              <a:buChar char="•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Output: </a:t>
            </a:r>
          </a:p>
          <a:p>
            <a:pPr marL="450850" marR="0" lvl="1" indent="-17145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99358"/>
              <a:buFont typeface="Verdana"/>
              <a:buChar char="•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JSON text file, deployed to Apache</a:t>
            </a:r>
          </a:p>
          <a:p>
            <a:pPr marL="168275" marR="0" lvl="0" indent="-168275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99358"/>
              <a:buFont typeface="Verdana"/>
              <a:buChar char="•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Runtime: layered HTML5 renders:</a:t>
            </a:r>
          </a:p>
          <a:p>
            <a:pPr marL="450850" marR="0" lvl="1" indent="-17145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99358"/>
              <a:buFont typeface="Verdana"/>
              <a:buChar char="•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visuals =&gt; text =&gt; forms =&gt; data binding =&gt;</a:t>
            </a:r>
            <a:r>
              <a:rPr lang="en-US" sz="24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ajax</a:t>
            </a:r>
            <a:endParaRPr lang="en-US" sz="24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168275" marR="0" lvl="0" indent="-168275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99358"/>
              <a:buFont typeface="Verdana"/>
              <a:buChar char="•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Quick QA: </a:t>
            </a:r>
          </a:p>
          <a:p>
            <a:pPr marL="450850" marR="0" lvl="1" indent="-171449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99357"/>
              <a:buFont typeface="Verdana"/>
              <a:buChar char="•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turn</a:t>
            </a:r>
            <a:r>
              <a:rPr lang="en-US" sz="2400" dirty="0">
                <a:latin typeface="Verdana"/>
                <a:ea typeface="Verdana"/>
                <a:cs typeface="Verdana"/>
                <a:sym typeface="Verdana"/>
                <a:rtl val="0"/>
              </a:rPr>
              <a:t>-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around time: &lt;10 seconds  </a:t>
            </a:r>
          </a:p>
          <a:p>
            <a:pPr marL="450850" marR="0" lvl="1" indent="-171449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170327"/>
              <a:buFont typeface="Verdana"/>
              <a:buChar char="•"/>
            </a:pPr>
            <a:r>
              <a:rPr lang="en-US" dirty="0">
                <a:rtl val="0"/>
              </a:rPr>
              <a:t>  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one</a:t>
            </a:r>
            <a:r>
              <a:rPr lang="en-US" sz="2400" dirty="0">
                <a:latin typeface="Verdana"/>
                <a:ea typeface="Verdana"/>
                <a:cs typeface="Verdana"/>
                <a:sym typeface="Verdana"/>
                <a:rtl val="0"/>
              </a:rPr>
              <a:t>-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time on-boarding </a:t>
            </a:r>
            <a:r>
              <a:rPr lang="en-US" sz="2400" dirty="0">
                <a:latin typeface="Verdana"/>
                <a:ea typeface="Verdana"/>
                <a:cs typeface="Verdana"/>
                <a:sym typeface="Verdana"/>
                <a:rtl val="0"/>
              </a:rPr>
              <a:t>in just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10 minutes </a:t>
            </a:r>
          </a:p>
          <a:p>
            <a:pPr marL="450850" marR="0" lvl="1" indent="-171449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99357"/>
              <a:buFont typeface="Verdana"/>
              <a:buChar char="•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either Mac or Win</a:t>
            </a:r>
          </a:p>
        </p:txBody>
      </p:sp>
      <p:sp>
        <p:nvSpPr>
          <p:cNvPr id="211" name="Shape 211"/>
          <p:cNvSpPr txBox="1">
            <a:spLocks noGrp="1"/>
          </p:cNvSpPr>
          <p:nvPr>
            <p:ph type="dt" idx="10"/>
          </p:nvPr>
        </p:nvSpPr>
        <p:spPr>
          <a:xfrm>
            <a:off x="452437" y="6542087"/>
            <a:ext cx="2136775" cy="20161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Verdana"/>
              <a:buNone/>
            </a:pPr>
            <a:r>
              <a:rPr lang="en-US" sz="800" b="0" i="0" u="none" strike="noStrike" cap="none" baseline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3215568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450850" y="379412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Demo</a:t>
            </a:r>
            <a:endParaRPr lang="en-US" sz="2800" b="1" i="0" u="none" strike="noStrike" cap="none" baseline="0" dirty="0">
              <a:solidFill>
                <a:srgbClr val="2F5EBF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  <p:sp>
        <p:nvSpPr>
          <p:cNvPr id="217" name="Shape 217"/>
          <p:cNvSpPr txBox="1">
            <a:spLocks noGrp="1"/>
          </p:cNvSpPr>
          <p:nvPr>
            <p:ph type="body" idx="1"/>
          </p:nvPr>
        </p:nvSpPr>
        <p:spPr>
          <a:xfrm>
            <a:off x="457200" y="1436687"/>
            <a:ext cx="8223250" cy="4729161"/>
          </a:xfrm>
          <a:prstGeom prst="rect">
            <a:avLst/>
          </a:prstGeom>
          <a:noFill/>
          <a:ln>
            <a:noFill/>
          </a:ln>
        </p:spPr>
        <p:txBody>
          <a:bodyPr lIns="0" tIns="46025" rIns="0" bIns="460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6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Build: Parse </a:t>
            </a: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all TY13 </a:t>
            </a:r>
            <a:r>
              <a:rPr lang="en-US" sz="26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250 PDFs </a:t>
            </a: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in </a:t>
            </a:r>
            <a:r>
              <a:rPr lang="en-US" sz="26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&lt;1 </a:t>
            </a: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minute</a:t>
            </a:r>
          </a:p>
          <a:p>
            <a:endParaRPr lang="en-US" sz="26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6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QA: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6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Load </a:t>
            </a: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VA: </a:t>
            </a:r>
            <a:r>
              <a:rPr lang="en-US" sz="2600" b="0" i="0" u="sng" strike="noStrike" cap="none" baseline="0" dirty="0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3"/>
                <a:rtl val="0"/>
              </a:rPr>
              <a:t>http://qdf.mydev.com/#/va</a:t>
            </a:r>
          </a:p>
          <a:p>
            <a:endParaRPr lang="en-US" sz="2600" b="0" i="0" u="sng" strike="noStrike" cap="none" baseline="0" dirty="0">
              <a:solidFill>
                <a:schemeClr val="hlink"/>
              </a:solidFill>
              <a:latin typeface="Verdana"/>
              <a:ea typeface="Verdana"/>
              <a:cs typeface="Verdana"/>
              <a:sym typeface="Verdana"/>
              <a:hlinkClick r:id="rId3"/>
              <a:rtl val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Verdana"/>
              <a:buNone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Run pdf2json for VA 760 to fix SSN format</a:t>
            </a:r>
          </a:p>
          <a:p>
            <a:endParaRPr lang="en-US" sz="26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endParaRPr lang="en-US" sz="26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  <p:sp>
        <p:nvSpPr>
          <p:cNvPr id="218" name="Shape 218"/>
          <p:cNvSpPr txBox="1">
            <a:spLocks noGrp="1"/>
          </p:cNvSpPr>
          <p:nvPr>
            <p:ph type="dt" idx="10"/>
          </p:nvPr>
        </p:nvSpPr>
        <p:spPr>
          <a:xfrm>
            <a:off x="452437" y="6542087"/>
            <a:ext cx="2136775" cy="20161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Verdana"/>
              <a:buNone/>
            </a:pPr>
            <a:r>
              <a:rPr lang="en-US" sz="800" b="0" i="0" u="none" strike="noStrike" cap="none" baseline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09315509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>
            <a:spLocks noGrp="1"/>
          </p:cNvSpPr>
          <p:nvPr>
            <p:ph type="title"/>
          </p:nvPr>
        </p:nvSpPr>
        <p:spPr>
          <a:xfrm>
            <a:off x="450850" y="379412"/>
            <a:ext cx="8226425" cy="64928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en-US" sz="2800" b="1" i="0" u="none" strike="noStrike" cap="none" baseline="0" dirty="0" smtClean="0">
                <a:solidFill>
                  <a:srgbClr val="2F5EBF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More Info</a:t>
            </a:r>
            <a:endParaRPr lang="en-US" sz="2800" b="1" i="0" u="none" strike="noStrike" cap="none" baseline="0" dirty="0">
              <a:solidFill>
                <a:srgbClr val="2F5EBF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</p:txBody>
      </p:sp>
      <p:sp>
        <p:nvSpPr>
          <p:cNvPr id="224" name="Shape 224"/>
          <p:cNvSpPr txBox="1">
            <a:spLocks noGrp="1"/>
          </p:cNvSpPr>
          <p:nvPr>
            <p:ph type="body" idx="1"/>
          </p:nvPr>
        </p:nvSpPr>
        <p:spPr>
          <a:xfrm>
            <a:off x="457200" y="1436687"/>
            <a:ext cx="8223250" cy="4729161"/>
          </a:xfrm>
          <a:prstGeom prst="rect">
            <a:avLst/>
          </a:prstGeom>
          <a:noFill/>
          <a:ln>
            <a:noFill/>
          </a:ln>
        </p:spPr>
        <p:txBody>
          <a:bodyPr lIns="0" tIns="46025" rIns="0" bIns="46025" anchor="t" anchorCtr="0">
            <a:noAutofit/>
          </a:bodyPr>
          <a:lstStyle/>
          <a:p>
            <a:pPr marL="168275" marR="0" lvl="0" indent="-1682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694"/>
              <a:buFont typeface="Verdana"/>
              <a:buChar char="•"/>
            </a:pPr>
            <a:r>
              <a:rPr lang="en-US" sz="24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GitHub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</a:t>
            </a:r>
            <a:r>
              <a:rPr lang="en-US" sz="2400" b="0" i="0" u="none" strike="noStrike" cap="none" baseline="0" dirty="0" smtClean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Repository:</a:t>
            </a:r>
            <a:endParaRPr lang="en-US" sz="24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450850" marR="0" lvl="1" indent="-1714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ct val="100694"/>
              <a:buFont typeface="Verdana"/>
              <a:buChar char="•"/>
            </a:pPr>
            <a:r>
              <a:rPr lang="en-US" sz="2400" b="0" i="0" u="sng" strike="noStrike" cap="none" baseline="0" dirty="0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3"/>
                <a:rtl val="0"/>
              </a:rPr>
              <a:t>https://github.com/modesty/pdf2json</a:t>
            </a:r>
          </a:p>
          <a:p>
            <a:pPr marL="450850" marR="0" lvl="1" indent="-1714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ct val="100694"/>
              <a:buFont typeface="Verdana"/>
              <a:buChar char="•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ReadMe, Tech Notes and Format Spec</a:t>
            </a:r>
          </a:p>
          <a:p>
            <a:endParaRPr lang="en-US" sz="2400" b="0" i="0" u="none" strike="noStrike" cap="none" baseline="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  <a:rtl val="0"/>
            </a:endParaRPr>
          </a:p>
          <a:p>
            <a:pPr marL="168275" marR="0" lvl="0" indent="-168275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ct val="99358"/>
              <a:buFont typeface="Verdana"/>
              <a:buChar char="•"/>
            </a:pP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TY13 </a:t>
            </a:r>
            <a:r>
              <a:rPr lang="en-US" sz="2600" b="0" i="0" u="none" strike="noStrike" cap="none" baseline="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QuadF</a:t>
            </a:r>
            <a:r>
              <a:rPr lang="en-US" sz="2600" b="0" i="0" u="none" strike="noStrike" cap="none" baseline="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QA:</a:t>
            </a:r>
          </a:p>
          <a:p>
            <a:pPr marL="450850" marR="0" lvl="1" indent="-1714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ct val="100694"/>
              <a:buFont typeface="Verdana"/>
              <a:buChar char="•"/>
            </a:pPr>
            <a:r>
              <a:rPr lang="en-US" sz="2400" b="0" i="0" u="sng" strike="noStrike" cap="none" baseline="0" dirty="0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4"/>
                <a:rtl val="0"/>
              </a:rPr>
              <a:t>http://quadfcqa.corp.intuit.net/#/va</a:t>
            </a:r>
          </a:p>
          <a:p>
            <a:pPr marL="450850" marR="0" lvl="1" indent="-1714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ct val="100694"/>
              <a:buFont typeface="Verdana"/>
              <a:buChar char="•"/>
            </a:pPr>
            <a:r>
              <a:rPr lang="en-US" sz="2400" b="0" i="0" u="sng" strike="noStrike" cap="none" baseline="0" dirty="0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5"/>
                <a:rtl val="0"/>
              </a:rPr>
              <a:t>http://quadfcqa.corp.intuit.net/#/dc</a:t>
            </a:r>
          </a:p>
          <a:p>
            <a:pPr marL="450850" marR="0" lvl="1" indent="-1714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ct val="100694"/>
              <a:buFont typeface="Verdana"/>
              <a:buChar char="•"/>
            </a:pPr>
            <a:r>
              <a:rPr lang="en-US" sz="2400" b="0" i="0" u="sng" strike="noStrike" cap="none" baseline="0" dirty="0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6"/>
                <a:rtl val="0"/>
              </a:rPr>
              <a:t>http://quadfcqa.corp.intuit.net/#/ia</a:t>
            </a:r>
          </a:p>
          <a:p>
            <a:pPr marL="450850" marR="0" lvl="1" indent="-1714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ct val="100694"/>
              <a:buFont typeface="Verdana"/>
              <a:buChar char="•"/>
            </a:pPr>
            <a:r>
              <a:rPr lang="en-US" sz="2400" b="0" i="0" u="sng" strike="noStrike" cap="none" baseline="0" dirty="0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7"/>
                <a:rtl val="0"/>
              </a:rPr>
              <a:t>http://quadfcqa.corp.intuit.net/#/fd</a:t>
            </a:r>
          </a:p>
          <a:p>
            <a:endParaRPr lang="en-US" sz="2400" b="0" i="0" u="sng" strike="noStrike" cap="none" baseline="0" dirty="0">
              <a:solidFill>
                <a:schemeClr val="hlink"/>
              </a:solidFill>
              <a:latin typeface="Verdana"/>
              <a:ea typeface="Verdana"/>
              <a:cs typeface="Verdana"/>
              <a:sym typeface="Verdana"/>
              <a:hlinkClick r:id="rId7"/>
              <a:rtl val="0"/>
            </a:endParaRPr>
          </a:p>
          <a:p>
            <a:endParaRPr lang="en-US" sz="2400" b="0" i="0" u="sng" strike="noStrike" cap="none" baseline="0" dirty="0">
              <a:solidFill>
                <a:schemeClr val="hlink"/>
              </a:solidFill>
              <a:latin typeface="Verdana"/>
              <a:ea typeface="Verdana"/>
              <a:cs typeface="Verdana"/>
              <a:sym typeface="Verdana"/>
              <a:hlinkClick r:id="rId7"/>
              <a:rtl val="0"/>
            </a:endParaRPr>
          </a:p>
        </p:txBody>
      </p:sp>
      <p:sp>
        <p:nvSpPr>
          <p:cNvPr id="225" name="Shape 225"/>
          <p:cNvSpPr txBox="1">
            <a:spLocks noGrp="1"/>
          </p:cNvSpPr>
          <p:nvPr>
            <p:ph type="dt" idx="10"/>
          </p:nvPr>
        </p:nvSpPr>
        <p:spPr>
          <a:xfrm>
            <a:off x="452437" y="6542087"/>
            <a:ext cx="2136775" cy="20161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Verdana"/>
              <a:buNone/>
            </a:pPr>
            <a:r>
              <a:rPr lang="en-US" sz="800" b="0" i="0" u="none" strike="noStrike" cap="none" baseline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rtl val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02739641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Questions?</a:t>
            </a:r>
          </a:p>
        </p:txBody>
      </p:sp>
      <p:sp>
        <p:nvSpPr>
          <p:cNvPr id="231" name="Shape 231"/>
          <p:cNvSpPr txBox="1"/>
          <p:nvPr/>
        </p:nvSpPr>
        <p:spPr>
          <a:xfrm>
            <a:off x="4118100" y="3619500"/>
            <a:ext cx="907799" cy="818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sz="960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711019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F2E Summit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2098675"/>
            <a:ext cx="4078654" cy="4027488"/>
          </a:xfrm>
        </p:spPr>
        <p:txBody>
          <a:bodyPr/>
          <a:lstStyle/>
          <a:p>
            <a:r>
              <a:rPr lang="en-US" dirty="0" smtClean="0"/>
              <a:t>Don’t miss the F2E Summit, June 4-5. Two days of web development innovation, best practices, and networking.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Security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Performance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Accessibility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JavaScript</a:t>
            </a:r>
          </a:p>
          <a:p>
            <a:pPr marL="651510" lvl="1" indent="-285750">
              <a:buFont typeface="Arial"/>
              <a:buChar char="•"/>
            </a:pPr>
            <a:r>
              <a:rPr lang="en-US" dirty="0" smtClean="0"/>
              <a:t>Responsive Web Design</a:t>
            </a:r>
          </a:p>
          <a:p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://bit.ly/</a:t>
            </a:r>
            <a:r>
              <a:rPr lang="en-US" dirty="0" smtClean="0">
                <a:hlinkClick r:id="rId2"/>
              </a:rPr>
              <a:t>1oOOaFf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54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Front end engineering Summit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6779" y="952500"/>
            <a:ext cx="4182251" cy="523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217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 at TurboTax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clarence</a:t>
            </a:r>
            <a:r>
              <a:rPr lang="en-US" dirty="0" smtClean="0"/>
              <a:t> Huang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3.2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912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4845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F2E Summit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2098675"/>
            <a:ext cx="4078654" cy="4027488"/>
          </a:xfrm>
        </p:spPr>
        <p:txBody>
          <a:bodyPr/>
          <a:lstStyle/>
          <a:p>
            <a:r>
              <a:rPr lang="en-US" dirty="0" smtClean="0"/>
              <a:t>Keep the information flowing with these F2E distribution lists: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network-accessibility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network</a:t>
            </a:r>
            <a:r>
              <a:rPr lang="en-US" dirty="0" smtClean="0"/>
              <a:t>-CSS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network-F2E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n</a:t>
            </a:r>
            <a:r>
              <a:rPr lang="en-US" dirty="0" smtClean="0"/>
              <a:t>etwork-JavaScript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network-node</a:t>
            </a:r>
          </a:p>
          <a:p>
            <a:r>
              <a:rPr lang="en-US" dirty="0" smtClean="0"/>
              <a:t>Go to: </a:t>
            </a:r>
            <a:r>
              <a:rPr lang="en-US" dirty="0" err="1" smtClean="0"/>
              <a:t>DistributionListManager.Intuit.com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57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F2E Distribution lists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708" y="2585571"/>
            <a:ext cx="4140780" cy="298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505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Learn NODE: The ruthlessly practical version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strike="sngStrike" dirty="0" smtClean="0">
                <a:solidFill>
                  <a:srgbClr val="FF0000"/>
                </a:solidFill>
              </a:rPr>
              <a:t>Using Node will </a:t>
            </a:r>
            <a:r>
              <a:rPr lang="en-US" strike="sngStrike" dirty="0" err="1" smtClean="0">
                <a:solidFill>
                  <a:srgbClr val="FF0000"/>
                </a:solidFill>
              </a:rPr>
              <a:t>automagically</a:t>
            </a:r>
            <a:r>
              <a:rPr lang="en-US" strike="sngStrike" dirty="0" smtClean="0">
                <a:solidFill>
                  <a:srgbClr val="FF0000"/>
                </a:solidFill>
              </a:rPr>
              <a:t> make your site WEB SCALE, BABY.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F3640B"/>
                </a:solidFill>
              </a:rPr>
              <a:t>Node lets you reuse code on the client and server…?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Node makes spinning up HTTP servers easy and fun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Node has a pretty nice package manager &amp; lots of software available</a:t>
            </a:r>
          </a:p>
          <a:p>
            <a:pPr marL="285750" indent="-285750">
              <a:buFont typeface="Arial"/>
              <a:buChar char="•"/>
            </a:pPr>
            <a:r>
              <a:rPr lang="en-US" b="1" dirty="0" smtClean="0">
                <a:solidFill>
                  <a:srgbClr val="008000"/>
                </a:solidFill>
              </a:rPr>
              <a:t>Basically every modern frontend build &amp; test tool is now written for Node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6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I should learn node because…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029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started learning node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98675"/>
            <a:ext cx="8229600" cy="3922984"/>
          </a:xfrm>
        </p:spPr>
        <p:txBody>
          <a:bodyPr>
            <a:norm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dirty="0"/>
              <a:t>Visit </a:t>
            </a:r>
            <a:r>
              <a:rPr lang="en-US" dirty="0" smtClean="0">
                <a:hlinkClick r:id="rId2"/>
              </a:rPr>
              <a:t>nodejs.org</a:t>
            </a:r>
            <a:r>
              <a:rPr lang="en-US" dirty="0" smtClean="0"/>
              <a:t>, click the green </a:t>
            </a:r>
            <a:r>
              <a:rPr lang="en-US" b="1" dirty="0" smtClean="0"/>
              <a:t>INSTALL</a:t>
            </a:r>
            <a:r>
              <a:rPr lang="en-US" dirty="0" smtClean="0"/>
              <a:t> button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 smtClean="0"/>
              <a:t>Install the package file to get node and </a:t>
            </a:r>
            <a:r>
              <a:rPr lang="en-US" dirty="0" err="1" smtClean="0"/>
              <a:t>npm</a:t>
            </a:r>
            <a:r>
              <a:rPr lang="en-US" dirty="0" smtClean="0"/>
              <a:t>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 smtClean="0"/>
              <a:t>$ </a:t>
            </a:r>
            <a:r>
              <a:rPr lang="en-US" dirty="0" err="1" smtClean="0"/>
              <a:t>npm</a:t>
            </a:r>
            <a:r>
              <a:rPr lang="en-US" dirty="0" smtClean="0"/>
              <a:t> install –g </a:t>
            </a:r>
            <a:r>
              <a:rPr lang="en-US" dirty="0" err="1" smtClean="0"/>
              <a:t>learnyounode</a:t>
            </a:r>
            <a:endParaRPr lang="en-US" dirty="0" smtClean="0"/>
          </a:p>
          <a:p>
            <a:pPr marL="342900" lvl="0" indent="-342900">
              <a:buFont typeface="+mj-lt"/>
              <a:buAutoNum type="arabicPeriod"/>
            </a:pPr>
            <a:r>
              <a:rPr lang="en-US" dirty="0" smtClean="0"/>
              <a:t>$ </a:t>
            </a:r>
            <a:r>
              <a:rPr lang="en-US" dirty="0" err="1" smtClean="0"/>
              <a:t>learnyounode</a:t>
            </a:r>
            <a:endParaRPr lang="en-US" dirty="0" smtClean="0"/>
          </a:p>
          <a:p>
            <a:pPr lvl="0"/>
            <a:r>
              <a:rPr lang="en-US" dirty="0" smtClean="0"/>
              <a:t>If you already have some Node experience:</a:t>
            </a:r>
          </a:p>
          <a:p>
            <a:pPr lvl="0"/>
            <a:r>
              <a:rPr lang="en-US" dirty="0" smtClean="0"/>
              <a:t>3.  $ </a:t>
            </a:r>
            <a:r>
              <a:rPr lang="en-US" dirty="0" err="1" smtClean="0"/>
              <a:t>npm</a:t>
            </a:r>
            <a:r>
              <a:rPr lang="en-US" dirty="0" smtClean="0"/>
              <a:t> install –g stream-adventure</a:t>
            </a:r>
          </a:p>
          <a:p>
            <a:pPr lvl="0"/>
            <a:r>
              <a:rPr lang="en-US" dirty="0" smtClean="0"/>
              <a:t>4.  $ stream-adventure</a:t>
            </a:r>
          </a:p>
          <a:p>
            <a:pPr lvl="0" algn="ctr"/>
            <a:r>
              <a:rPr lang="en-US" dirty="0" smtClean="0"/>
              <a:t>More lessons at </a:t>
            </a:r>
            <a:r>
              <a:rPr lang="en-US" dirty="0" err="1" smtClean="0">
                <a:hlinkClick r:id="rId3"/>
              </a:rPr>
              <a:t>nodeschool.io</a:t>
            </a:r>
            <a:r>
              <a:rPr lang="en-US" dirty="0" smtClean="0"/>
              <a:t>!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7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 install </a:t>
            </a:r>
            <a:r>
              <a:rPr lang="en-US" b="1" dirty="0" smtClean="0"/>
              <a:t>Node</a:t>
            </a:r>
            <a:r>
              <a:rPr lang="en-US" dirty="0" smtClean="0"/>
              <a:t>, </a:t>
            </a:r>
            <a:r>
              <a:rPr lang="en-US" b="1" dirty="0" smtClean="0"/>
              <a:t>NPM</a:t>
            </a:r>
            <a:r>
              <a:rPr lang="en-US" dirty="0" smtClean="0"/>
              <a:t>, &amp; the </a:t>
            </a:r>
            <a:r>
              <a:rPr lang="en-US" b="1" dirty="0" err="1" smtClean="0"/>
              <a:t>learnyounode</a:t>
            </a:r>
            <a:r>
              <a:rPr lang="en-US" dirty="0" smtClean="0"/>
              <a:t> package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0683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0812" y="372281"/>
            <a:ext cx="8584105" cy="5984069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Hands On Learning</a:t>
            </a:r>
          </a:p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</a:rPr>
              <a:t>9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:00 – 9:30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: Evan Goer shows how to install Node on your laptop and begin writing your first projects.</a:t>
            </a:r>
          </a:p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</a:rPr>
              <a:t>9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:30 – 10:00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: Jeffrey Schell shows how to install Node on Cloud9 servers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.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b="1" dirty="0">
                <a:solidFill>
                  <a:srgbClr val="00729A"/>
                </a:solidFill>
              </a:rPr>
              <a:t>Keynote Presentation</a:t>
            </a:r>
          </a:p>
          <a:p>
            <a:r>
              <a:rPr lang="en-US" b="1" dirty="0" smtClean="0"/>
              <a:t>10</a:t>
            </a:r>
            <a:r>
              <a:rPr lang="en-US" b="1" dirty="0"/>
              <a:t>:00 – 11:00 </a:t>
            </a:r>
            <a:r>
              <a:rPr lang="en-US" dirty="0"/>
              <a:t>Jeff Harrell (PayPal) Introduction to Node and the future of writing JavaScript for the client and server</a:t>
            </a:r>
          </a:p>
          <a:p>
            <a:r>
              <a:rPr lang="en-US" b="1" dirty="0" smtClean="0"/>
              <a:t>11</a:t>
            </a:r>
            <a:r>
              <a:rPr lang="en-US" b="1" dirty="0"/>
              <a:t>:00 – 12:00 </a:t>
            </a:r>
            <a:r>
              <a:rPr lang="en-US" dirty="0"/>
              <a:t>Erik Toth (PayPal) Learn how PayPal uses </a:t>
            </a:r>
            <a:r>
              <a:rPr lang="en-US" dirty="0" smtClean="0"/>
              <a:t>Node</a:t>
            </a:r>
            <a:endParaRPr lang="en-US" dirty="0"/>
          </a:p>
          <a:p>
            <a:r>
              <a:rPr lang="en-US" b="1" dirty="0">
                <a:solidFill>
                  <a:srgbClr val="00729A"/>
                </a:solidFill>
              </a:rPr>
              <a:t>Lunch (12:00-12-45</a:t>
            </a:r>
            <a:r>
              <a:rPr lang="en-US" b="1" dirty="0" smtClean="0">
                <a:solidFill>
                  <a:srgbClr val="00729A"/>
                </a:solidFill>
              </a:rPr>
              <a:t>)</a:t>
            </a:r>
            <a:endParaRPr lang="en-US" dirty="0">
              <a:solidFill>
                <a:srgbClr val="00729A"/>
              </a:solidFill>
            </a:endParaRPr>
          </a:p>
          <a:p>
            <a:r>
              <a:rPr lang="en-US" b="1" dirty="0">
                <a:solidFill>
                  <a:srgbClr val="00729A"/>
                </a:solidFill>
              </a:rPr>
              <a:t>Node @Intuit</a:t>
            </a:r>
          </a:p>
          <a:p>
            <a:r>
              <a:rPr lang="en-US" b="1" dirty="0" smtClean="0"/>
              <a:t>12</a:t>
            </a:r>
            <a:r>
              <a:rPr lang="en-US" b="1" dirty="0"/>
              <a:t>:45-1:15</a:t>
            </a:r>
            <a:r>
              <a:rPr lang="en-US" dirty="0"/>
              <a:t>: Modesty Zhang will discuss how TurboTax is parsing PDF tax forms in </a:t>
            </a:r>
            <a:r>
              <a:rPr lang="en-US" dirty="0" err="1"/>
              <a:t>Node.JS</a:t>
            </a:r>
            <a:endParaRPr lang="en-US" dirty="0"/>
          </a:p>
          <a:p>
            <a:r>
              <a:rPr lang="en-US" b="1" dirty="0" smtClean="0"/>
              <a:t>1</a:t>
            </a:r>
            <a:r>
              <a:rPr lang="en-US" b="1" dirty="0"/>
              <a:t>:30-2:00</a:t>
            </a:r>
            <a:r>
              <a:rPr lang="en-US" dirty="0"/>
              <a:t>: Clarence Huang shares strategies, monitoring and clustering of Node within TurboTax. 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Front End Engineering Summit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7CF5-C451-EA48-9567-F736D001BAA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326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 on cloud 9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Jeffrey Schell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SECTION 1.2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260797"/>
      </p:ext>
    </p:extLst>
  </p:cSld>
  <p:clrMapOvr>
    <a:masterClrMapping/>
  </p:clrMapOvr>
</p:sld>
</file>

<file path=ppt/theme/theme1.xml><?xml version="1.0" encoding="utf-8"?>
<a:theme xmlns:a="http://schemas.openxmlformats.org/drawingml/2006/main" name="F2E Template">
  <a:themeElements>
    <a:clrScheme name="IntuitXD 1">
      <a:dk1>
        <a:srgbClr val="505050"/>
      </a:dk1>
      <a:lt1>
        <a:sysClr val="window" lastClr="FFFFFF"/>
      </a:lt1>
      <a:dk2>
        <a:srgbClr val="0098CD"/>
      </a:dk2>
      <a:lt2>
        <a:srgbClr val="95CD3C"/>
      </a:lt2>
      <a:accent1>
        <a:srgbClr val="365EBF"/>
      </a:accent1>
      <a:accent2>
        <a:srgbClr val="1E4164"/>
      </a:accent2>
      <a:accent3>
        <a:srgbClr val="808080"/>
      </a:accent3>
      <a:accent4>
        <a:srgbClr val="FEC82A"/>
      </a:accent4>
      <a:accent5>
        <a:srgbClr val="F0640F"/>
      </a:accent5>
      <a:accent6>
        <a:srgbClr val="E31B23"/>
      </a:accent6>
      <a:hlink>
        <a:srgbClr val="365EBF"/>
      </a:hlink>
      <a:folHlink>
        <a:srgbClr val="9A3366"/>
      </a:folHlink>
    </a:clrScheme>
    <a:fontScheme name="Office 2">
      <a:majorFont>
        <a:latin typeface="Helvetica Neue LT W1G 75 Bold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Helvetica Neue LT W1G 45 Light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849C134442B4A46AECD2A3FB2EC5DA8" ma:contentTypeVersion="0" ma:contentTypeDescription="Create a new document." ma:contentTypeScope="" ma:versionID="e9dcfecd7e1f5f90352a7398bad8eb36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edcfe7aba00f2d1c7eec7339c8e90d9a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EE61DD7-C6E5-4FAB-9FAE-4534FCFE14D3}"/>
</file>

<file path=customXml/itemProps2.xml><?xml version="1.0" encoding="utf-8"?>
<ds:datastoreItem xmlns:ds="http://schemas.openxmlformats.org/officeDocument/2006/customXml" ds:itemID="{434C3AB4-3161-4D62-A8B7-2515CFFFDB85}"/>
</file>

<file path=customXml/itemProps3.xml><?xml version="1.0" encoding="utf-8"?>
<ds:datastoreItem xmlns:ds="http://schemas.openxmlformats.org/officeDocument/2006/customXml" ds:itemID="{D389E2D6-9906-4851-AA17-5AFD10B8037C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3213</TotalTime>
  <Words>2690</Words>
  <Application>Microsoft Macintosh PowerPoint</Application>
  <PresentationFormat>On-screen Show (4:3)</PresentationFormat>
  <Paragraphs>430</Paragraphs>
  <Slides>57</Slides>
  <Notes>23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58" baseType="lpstr">
      <vt:lpstr>F2E Template</vt:lpstr>
      <vt:lpstr>PowerPoint Presentation</vt:lpstr>
      <vt:lpstr>PowerPoint Presentation</vt:lpstr>
      <vt:lpstr>F2E Summit</vt:lpstr>
      <vt:lpstr>Installing Node on your computer  Evan Goer @evangoer</vt:lpstr>
      <vt:lpstr>PowerPoint Presentation</vt:lpstr>
      <vt:lpstr>WHY Learn NODE: The ruthlessly practical version</vt:lpstr>
      <vt:lpstr>Get started learning node</vt:lpstr>
      <vt:lpstr>PowerPoint Presentation</vt:lpstr>
      <vt:lpstr>Node on cloud 9  Jeffrey Schell</vt:lpstr>
      <vt:lpstr>NodeJS on Cloud9</vt:lpstr>
      <vt:lpstr>Cloud9 Environment</vt:lpstr>
      <vt:lpstr>Cloud9 Environment</vt:lpstr>
      <vt:lpstr>Proxy</vt:lpstr>
      <vt:lpstr>Installing Requirements</vt:lpstr>
      <vt:lpstr>Download and Install Node</vt:lpstr>
      <vt:lpstr>Running Node and NPM</vt:lpstr>
      <vt:lpstr>Configure NPM</vt:lpstr>
      <vt:lpstr>Configure Git</vt:lpstr>
      <vt:lpstr>Global NPM Modules</vt:lpstr>
      <vt:lpstr>Note about Ports</vt:lpstr>
      <vt:lpstr>Alternative Installation Methods</vt:lpstr>
      <vt:lpstr>F2E Summit</vt:lpstr>
      <vt:lpstr>F2E Advisors</vt:lpstr>
      <vt:lpstr>Introducing Node  Bill Scott @billwscott </vt:lpstr>
      <vt:lpstr>PowerPoint Presentation</vt:lpstr>
      <vt:lpstr>F2E Summit</vt:lpstr>
      <vt:lpstr>Node at PayPal  Erik Toth @eriktoth</vt:lpstr>
      <vt:lpstr>F2E Summit</vt:lpstr>
      <vt:lpstr>Lunch Time  12:00 – 12:45</vt:lpstr>
      <vt:lpstr>PowerPoint Presentation</vt:lpstr>
      <vt:lpstr>Parsing PDF documents with node  Modesty Zhang</vt:lpstr>
      <vt:lpstr>ALL ABOUT BOOTSTRAP</vt:lpstr>
      <vt:lpstr>Parse Tax Forms in Node.js</vt:lpstr>
      <vt:lpstr>Agenda</vt:lpstr>
      <vt:lpstr>The QuadF Application</vt:lpstr>
      <vt:lpstr>PowerPoint Presentation</vt:lpstr>
      <vt:lpstr>Why Node.js?     Thinner, Lighter, Faster</vt:lpstr>
      <vt:lpstr>Leverage porting pdf.js to Node.js</vt:lpstr>
      <vt:lpstr>Node.js Module’s Challenges</vt:lpstr>
      <vt:lpstr>Node.js Module’s Dependencies</vt:lpstr>
      <vt:lpstr>pdf2json Techniques</vt:lpstr>
      <vt:lpstr>Global Variables and pdf.js module</vt:lpstr>
      <vt:lpstr>XHR L2 + Ajax =&gt; FS</vt:lpstr>
      <vt:lpstr>Fake Web Worker</vt:lpstr>
      <vt:lpstr>DOMParser</vt:lpstr>
      <vt:lpstr>PDFCanvas – text example</vt:lpstr>
      <vt:lpstr>New Functionalities: AcroForm Parsing</vt:lpstr>
      <vt:lpstr>PDFAnno</vt:lpstr>
      <vt:lpstr>PDFAnno – Radio Button Example</vt:lpstr>
      <vt:lpstr>Using pdf2json Module – Build/QA</vt:lpstr>
      <vt:lpstr>Demo</vt:lpstr>
      <vt:lpstr>More Info</vt:lpstr>
      <vt:lpstr>Questions?</vt:lpstr>
      <vt:lpstr>F2E Summit</vt:lpstr>
      <vt:lpstr>Node at TurboTax  clarence Huang</vt:lpstr>
      <vt:lpstr>PowerPoint Presentation</vt:lpstr>
      <vt:lpstr>F2E Summit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F2E Template</dc:title>
  <dc:subject/>
  <dc:creator>Yvonne So</dc:creator>
  <cp:keywords/>
  <dc:description/>
  <cp:lastModifiedBy>Ted Drake</cp:lastModifiedBy>
  <cp:revision>54</cp:revision>
  <dcterms:created xsi:type="dcterms:W3CDTF">2013-11-24T22:40:44Z</dcterms:created>
  <dcterms:modified xsi:type="dcterms:W3CDTF">2014-02-20T16:33:36Z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0x0101005849C134442B4A46AECD2A3FB2EC5DA8</vt:lpwstr>
  </property>
</Properties>
</file>

<file path=docProps/thumbnail.jpeg>
</file>